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98"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7919D5-BCF7-405B-B8D4-BBF31829BF6F}" type="datetimeFigureOut">
              <a:rPr lang="en-IN" smtClean="0"/>
              <a:t>29-10-2022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2713071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7919D5-BCF7-405B-B8D4-BBF31829BF6F}" type="datetimeFigureOut">
              <a:rPr lang="en-IN" smtClean="0"/>
              <a:t>29-10-2022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4018755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7919D5-BCF7-405B-B8D4-BBF31829BF6F}" type="datetimeFigureOut">
              <a:rPr lang="en-IN" smtClean="0"/>
              <a:t>29-10-2022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7E03-EEA9-40B9-9400-9F447F0386C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14612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7919D5-BCF7-405B-B8D4-BBF31829BF6F}" type="datetimeFigureOut">
              <a:rPr lang="en-IN" smtClean="0"/>
              <a:t>29-10-2022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745414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7919D5-BCF7-405B-B8D4-BBF31829BF6F}" type="datetimeFigureOut">
              <a:rPr lang="en-IN" smtClean="0"/>
              <a:t>29-10-2022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7E03-EEA9-40B9-9400-9F447F0386C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75073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7919D5-BCF7-405B-B8D4-BBF31829BF6F}" type="datetimeFigureOut">
              <a:rPr lang="en-IN" smtClean="0"/>
              <a:t>29-10-2022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3241544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7919D5-BCF7-405B-B8D4-BBF31829BF6F}" type="datetimeFigureOut">
              <a:rPr lang="en-IN" smtClean="0"/>
              <a:t>29-10-2022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3806136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7919D5-BCF7-405B-B8D4-BBF31829BF6F}" type="datetimeFigureOut">
              <a:rPr lang="en-IN" smtClean="0"/>
              <a:t>29-10-2022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334192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7919D5-BCF7-405B-B8D4-BBF31829BF6F}" type="datetimeFigureOut">
              <a:rPr lang="en-IN" smtClean="0"/>
              <a:t>29-10-2022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3553723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7919D5-BCF7-405B-B8D4-BBF31829BF6F}" type="datetimeFigureOut">
              <a:rPr lang="en-IN" smtClean="0"/>
              <a:t>29-10-2022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409929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7919D5-BCF7-405B-B8D4-BBF31829BF6F}" type="datetimeFigureOut">
              <a:rPr lang="en-IN" smtClean="0"/>
              <a:t>29-10-2022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3610440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7919D5-BCF7-405B-B8D4-BBF31829BF6F}" type="datetimeFigureOut">
              <a:rPr lang="en-IN" smtClean="0"/>
              <a:t>29-10-2022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1651268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7919D5-BCF7-405B-B8D4-BBF31829BF6F}" type="datetimeFigureOut">
              <a:rPr lang="en-IN" smtClean="0"/>
              <a:t>29-10-2022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1198349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7919D5-BCF7-405B-B8D4-BBF31829BF6F}" type="datetimeFigureOut">
              <a:rPr lang="en-IN" smtClean="0"/>
              <a:t>29-10-2022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3334314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7919D5-BCF7-405B-B8D4-BBF31829BF6F}" type="datetimeFigureOut">
              <a:rPr lang="en-IN" smtClean="0"/>
              <a:t>29-10-2022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395440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7919D5-BCF7-405B-B8D4-BBF31829BF6F}" type="datetimeFigureOut">
              <a:rPr lang="en-IN" smtClean="0"/>
              <a:t>29-10-2022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1527E03-EEA9-40B9-9400-9F447F0386C4}" type="slidenum">
              <a:rPr lang="en-IN" smtClean="0"/>
              <a:t>‹#›</a:t>
            </a:fld>
            <a:endParaRPr lang="en-IN"/>
          </a:p>
        </p:txBody>
      </p:sp>
    </p:spTree>
    <p:extLst>
      <p:ext uri="{BB962C8B-B14F-4D97-AF65-F5344CB8AC3E}">
        <p14:creationId xmlns:p14="http://schemas.microsoft.com/office/powerpoint/2010/main" val="144697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7919D5-BCF7-405B-B8D4-BBF31829BF6F}" type="datetimeFigureOut">
              <a:rPr lang="en-IN" smtClean="0"/>
              <a:t>29-10-2022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1527E03-EEA9-40B9-9400-9F447F0386C4}" type="slidenum">
              <a:rPr lang="en-IN" smtClean="0"/>
              <a:t>‹#›</a:t>
            </a:fld>
            <a:endParaRPr lang="en-IN"/>
          </a:p>
        </p:txBody>
      </p:sp>
    </p:spTree>
    <p:extLst>
      <p:ext uri="{BB962C8B-B14F-4D97-AF65-F5344CB8AC3E}">
        <p14:creationId xmlns:p14="http://schemas.microsoft.com/office/powerpoint/2010/main" val="2690609821"/>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quora.com/" TargetMode="External"/><Relationship Id="rId7" Type="http://schemas.openxmlformats.org/officeDocument/2006/relationships/hyperlink" Target="https://www.linkedin.com/" TargetMode="External"/><Relationship Id="rId2" Type="http://schemas.openxmlformats.org/officeDocument/2006/relationships/hyperlink" Target="https://www.careeraddict.com/" TargetMode="External"/><Relationship Id="rId1" Type="http://schemas.openxmlformats.org/officeDocument/2006/relationships/slideLayout" Target="../slideLayouts/slideLayout7.xml"/><Relationship Id="rId6" Type="http://schemas.openxmlformats.org/officeDocument/2006/relationships/hyperlink" Target="https://www.aboutamazon.com/" TargetMode="External"/><Relationship Id="rId5" Type="http://schemas.openxmlformats.org/officeDocument/2006/relationships/hyperlink" Target="https://w3techs.com/" TargetMode="External"/><Relationship Id="rId4" Type="http://schemas.openxmlformats.org/officeDocument/2006/relationships/hyperlink" Target="https://www.wikipedia.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www.linkedin.com/in/sravan-kumar-204474149"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quora.com/" TargetMode="External"/><Relationship Id="rId2" Type="http://schemas.openxmlformats.org/officeDocument/2006/relationships/hyperlink" Target="https://www.careeraddict.com/" TargetMode="External"/><Relationship Id="rId1" Type="http://schemas.openxmlformats.org/officeDocument/2006/relationships/slideLayout" Target="../slideLayouts/slideLayout7.xml"/><Relationship Id="rId6" Type="http://schemas.openxmlformats.org/officeDocument/2006/relationships/hyperlink" Target="https://www.linkedin.com/" TargetMode="External"/><Relationship Id="rId5" Type="http://schemas.openxmlformats.org/officeDocument/2006/relationships/hyperlink" Target="https://w3techs.com/" TargetMode="External"/><Relationship Id="rId4" Type="http://schemas.openxmlformats.org/officeDocument/2006/relationships/hyperlink" Target="https://www.wikipedia.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www.linkedin.com/in/sravan-kumar-204474149"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AF2956-8420-67F2-7919-77166324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101" y="3429000"/>
            <a:ext cx="5487785" cy="1655482"/>
          </a:xfrm>
          <a:prstGeom prst="rect">
            <a:avLst/>
          </a:prstGeom>
        </p:spPr>
      </p:pic>
      <p:sp>
        <p:nvSpPr>
          <p:cNvPr id="8" name="TextBox 7">
            <a:extLst>
              <a:ext uri="{FF2B5EF4-FFF2-40B4-BE49-F238E27FC236}">
                <a16:creationId xmlns:a16="http://schemas.microsoft.com/office/drawing/2014/main" id="{D2DA54E7-160D-A721-7155-729E1FA34656}"/>
              </a:ext>
            </a:extLst>
          </p:cNvPr>
          <p:cNvSpPr txBox="1"/>
          <p:nvPr/>
        </p:nvSpPr>
        <p:spPr>
          <a:xfrm>
            <a:off x="363284" y="5277697"/>
            <a:ext cx="4987636" cy="1446550"/>
          </a:xfrm>
          <a:prstGeom prst="rect">
            <a:avLst/>
          </a:prstGeom>
          <a:noFill/>
        </p:spPr>
        <p:txBody>
          <a:bodyPr wrap="square" rtlCol="0">
            <a:spAutoFit/>
          </a:bodyPr>
          <a:lstStyle/>
          <a:p>
            <a:r>
              <a:rPr lang="en-IN" sz="3200" b="1" dirty="0">
                <a:solidFill>
                  <a:srgbClr val="FF0000"/>
                </a:solidFill>
                <a:latin typeface="Cambria" panose="02040503050406030204" pitchFamily="18" charset="0"/>
                <a:ea typeface="Cambria" panose="02040503050406030204" pitchFamily="18" charset="0"/>
              </a:rPr>
              <a:t>Submitted By: -</a:t>
            </a:r>
          </a:p>
          <a:p>
            <a:r>
              <a:rPr lang="en-IN" sz="2800" dirty="0">
                <a:latin typeface="Cambria" panose="02040503050406030204" pitchFamily="18" charset="0"/>
                <a:ea typeface="Cambria" panose="02040503050406030204" pitchFamily="18" charset="0"/>
              </a:rPr>
              <a:t>Ekhlakh Ahmad.</a:t>
            </a:r>
          </a:p>
          <a:p>
            <a:r>
              <a:rPr lang="en-IN" sz="2800" dirty="0">
                <a:latin typeface="Cambria" panose="02040503050406030204" pitchFamily="18" charset="0"/>
                <a:ea typeface="Cambria" panose="02040503050406030204" pitchFamily="18" charset="0"/>
              </a:rPr>
              <a:t>Reg No.: - 12209166.</a:t>
            </a:r>
          </a:p>
        </p:txBody>
      </p:sp>
      <p:sp>
        <p:nvSpPr>
          <p:cNvPr id="9" name="TextBox 8">
            <a:extLst>
              <a:ext uri="{FF2B5EF4-FFF2-40B4-BE49-F238E27FC236}">
                <a16:creationId xmlns:a16="http://schemas.microsoft.com/office/drawing/2014/main" id="{0E5EF8EF-48C8-CD17-0409-8F9C86695178}"/>
              </a:ext>
            </a:extLst>
          </p:cNvPr>
          <p:cNvSpPr txBox="1"/>
          <p:nvPr/>
        </p:nvSpPr>
        <p:spPr>
          <a:xfrm>
            <a:off x="8015001" y="5277697"/>
            <a:ext cx="4042461" cy="1200329"/>
          </a:xfrm>
          <a:prstGeom prst="rect">
            <a:avLst/>
          </a:prstGeom>
          <a:noFill/>
        </p:spPr>
        <p:txBody>
          <a:bodyPr wrap="square" rtlCol="0">
            <a:spAutoFit/>
          </a:bodyPr>
          <a:lstStyle/>
          <a:p>
            <a:pPr algn="ctr"/>
            <a:r>
              <a:rPr lang="en-IN" sz="3600" b="1" dirty="0">
                <a:solidFill>
                  <a:srgbClr val="FF0000"/>
                </a:solidFill>
                <a:latin typeface="Cambria" panose="02040503050406030204" pitchFamily="18" charset="0"/>
                <a:ea typeface="Cambria" panose="02040503050406030204" pitchFamily="18" charset="0"/>
              </a:rPr>
              <a:t>Submitted To: -</a:t>
            </a:r>
          </a:p>
          <a:p>
            <a:pPr algn="ctr"/>
            <a:r>
              <a:rPr lang="en-IN" sz="3600" dirty="0">
                <a:latin typeface="Cambria" panose="02040503050406030204" pitchFamily="18" charset="0"/>
                <a:ea typeface="Cambria" panose="02040503050406030204" pitchFamily="18" charset="0"/>
              </a:rPr>
              <a:t>Sarabjit Kumar Sir</a:t>
            </a:r>
          </a:p>
        </p:txBody>
      </p:sp>
      <p:pic>
        <p:nvPicPr>
          <p:cNvPr id="6" name="Picture 5">
            <a:extLst>
              <a:ext uri="{FF2B5EF4-FFF2-40B4-BE49-F238E27FC236}">
                <a16:creationId xmlns:a16="http://schemas.microsoft.com/office/drawing/2014/main" id="{EB3A8AA2-65E9-9833-2AF7-5D672A445FFD}"/>
              </a:ext>
            </a:extLst>
          </p:cNvPr>
          <p:cNvPicPr>
            <a:picLocks noChangeAspect="1"/>
          </p:cNvPicPr>
          <p:nvPr/>
        </p:nvPicPr>
        <p:blipFill rotWithShape="1">
          <a:blip r:embed="rId3">
            <a:extLst>
              <a:ext uri="{28A0092B-C50C-407E-A947-70E740481C1C}">
                <a14:useLocalDpi xmlns:a14="http://schemas.microsoft.com/office/drawing/2010/main" val="0"/>
              </a:ext>
            </a:extLst>
          </a:blip>
          <a:srcRect b="18258"/>
          <a:stretch/>
        </p:blipFill>
        <p:spPr>
          <a:xfrm>
            <a:off x="2089126" y="0"/>
            <a:ext cx="7751736" cy="3047351"/>
          </a:xfrm>
          <a:prstGeom prst="rect">
            <a:avLst/>
          </a:prstGeom>
        </p:spPr>
      </p:pic>
    </p:spTree>
    <p:extLst>
      <p:ext uri="{BB962C8B-B14F-4D97-AF65-F5344CB8AC3E}">
        <p14:creationId xmlns:p14="http://schemas.microsoft.com/office/powerpoint/2010/main" val="163001252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A1F22-3BAA-1A09-EFA7-564EC17EC9D2}"/>
              </a:ext>
            </a:extLst>
          </p:cNvPr>
          <p:cNvSpPr txBox="1">
            <a:spLocks/>
          </p:cNvSpPr>
          <p:nvPr/>
        </p:nvSpPr>
        <p:spPr>
          <a:xfrm>
            <a:off x="0" y="49880"/>
            <a:ext cx="12192000" cy="914401"/>
          </a:xfrm>
          <a:prstGeom prst="rect">
            <a:avLst/>
          </a:prstGeom>
        </p:spPr>
        <p:txBody>
          <a:bodyPr>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tx1"/>
                </a:solidFill>
                <a:latin typeface="Arial Black" panose="020B0A04020102020204" pitchFamily="34" charset="0"/>
              </a:rPr>
              <a:t>Employee Base (Country wise)</a:t>
            </a:r>
          </a:p>
        </p:txBody>
      </p:sp>
      <p:sp>
        <p:nvSpPr>
          <p:cNvPr id="3" name="TextBox 2">
            <a:extLst>
              <a:ext uri="{FF2B5EF4-FFF2-40B4-BE49-F238E27FC236}">
                <a16:creationId xmlns:a16="http://schemas.microsoft.com/office/drawing/2014/main" id="{A220A0AF-63E5-EFAB-D75B-0843A87E4DE4}"/>
              </a:ext>
            </a:extLst>
          </p:cNvPr>
          <p:cNvSpPr txBox="1"/>
          <p:nvPr/>
        </p:nvSpPr>
        <p:spPr>
          <a:xfrm>
            <a:off x="515389" y="814650"/>
            <a:ext cx="11676611" cy="6186309"/>
          </a:xfrm>
          <a:prstGeom prst="rect">
            <a:avLst/>
          </a:prstGeom>
          <a:noFill/>
        </p:spPr>
        <p:txBody>
          <a:bodyPr wrap="square" rtlCol="0">
            <a:spAutoFit/>
          </a:bodyPr>
          <a:lstStyle/>
          <a:p>
            <a:pPr marL="571500" indent="-571500">
              <a:buFont typeface="Arial" panose="020B0604020202020204" pitchFamily="34" charset="0"/>
              <a:buChar char="•"/>
            </a:pPr>
            <a:r>
              <a:rPr lang="en-IN" sz="3600" dirty="0"/>
              <a:t>Amazon total number of employee in 2022 was 1,608,000 </a:t>
            </a:r>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r>
              <a:rPr lang="en-IN" sz="3600" dirty="0"/>
              <a:t>Amazon total number of employee in 2020 was 1292000</a:t>
            </a:r>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r>
              <a:rPr lang="en-IN" sz="3600" dirty="0"/>
              <a:t>Amazon total number of employees in 2019 was 798000.</a:t>
            </a:r>
          </a:p>
          <a:p>
            <a:pPr marL="571500" indent="-571500">
              <a:buFont typeface="Arial" panose="020B0604020202020204" pitchFamily="34" charset="0"/>
              <a:buChar char="•"/>
            </a:pPr>
            <a:endParaRPr lang="en-IN" sz="3600" dirty="0"/>
          </a:p>
          <a:p>
            <a:pPr marL="571500" indent="-571500">
              <a:buFont typeface="Arial" panose="020B0604020202020204" pitchFamily="34" charset="0"/>
              <a:buChar char="•"/>
            </a:pPr>
            <a:r>
              <a:rPr lang="en-IN" sz="3600" dirty="0"/>
              <a:t>Amazon total number of employee in 2028 was 647.500 </a:t>
            </a:r>
          </a:p>
        </p:txBody>
      </p:sp>
    </p:spTree>
    <p:extLst>
      <p:ext uri="{BB962C8B-B14F-4D97-AF65-F5344CB8AC3E}">
        <p14:creationId xmlns:p14="http://schemas.microsoft.com/office/powerpoint/2010/main" val="819943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2F00-EF4D-150B-EF61-4B2093405BAD}"/>
              </a:ext>
            </a:extLst>
          </p:cNvPr>
          <p:cNvSpPr txBox="1">
            <a:spLocks/>
          </p:cNvSpPr>
          <p:nvPr/>
        </p:nvSpPr>
        <p:spPr>
          <a:xfrm>
            <a:off x="0" y="49880"/>
            <a:ext cx="12192000" cy="914401"/>
          </a:xfrm>
          <a:prstGeom prst="rect">
            <a:avLst/>
          </a:prstGeom>
        </p:spPr>
        <p:txBody>
          <a:bodyPr>
            <a:normAutofit fontScale="6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latin typeface="Arial Black" panose="020B0A04020102020204" pitchFamily="34" charset="0"/>
              </a:rPr>
              <a:t>R</a:t>
            </a:r>
            <a:r>
              <a:rPr lang="en-IN" sz="4800" b="1" dirty="0" err="1">
                <a:solidFill>
                  <a:schemeClr val="tx1"/>
                </a:solidFill>
                <a:latin typeface="Arial Black" panose="020B0A04020102020204" pitchFamily="34" charset="0"/>
              </a:rPr>
              <a:t>ankings</a:t>
            </a:r>
            <a:r>
              <a:rPr lang="en-IN" sz="4800" b="1" dirty="0">
                <a:solidFill>
                  <a:schemeClr val="tx1"/>
                </a:solidFill>
                <a:latin typeface="Arial Black" panose="020B0A04020102020204" pitchFamily="34" charset="0"/>
              </a:rPr>
              <a:t> of the company(Forbes Fortune 500 etc).</a:t>
            </a:r>
          </a:p>
        </p:txBody>
      </p:sp>
      <p:pic>
        <p:nvPicPr>
          <p:cNvPr id="4" name="Picture 3">
            <a:extLst>
              <a:ext uri="{FF2B5EF4-FFF2-40B4-BE49-F238E27FC236}">
                <a16:creationId xmlns:a16="http://schemas.microsoft.com/office/drawing/2014/main" id="{8CFA0DE3-3BA4-B219-1230-800AC2E0A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57" y="1312091"/>
            <a:ext cx="9526387" cy="4240068"/>
          </a:xfrm>
          <a:prstGeom prst="rect">
            <a:avLst/>
          </a:prstGeom>
        </p:spPr>
      </p:pic>
      <p:sp>
        <p:nvSpPr>
          <p:cNvPr id="5" name="Arrow: Right 4">
            <a:extLst>
              <a:ext uri="{FF2B5EF4-FFF2-40B4-BE49-F238E27FC236}">
                <a16:creationId xmlns:a16="http://schemas.microsoft.com/office/drawing/2014/main" id="{51E08079-3805-780E-E0C5-FB157FB7856A}"/>
              </a:ext>
            </a:extLst>
          </p:cNvPr>
          <p:cNvSpPr/>
          <p:nvPr/>
        </p:nvSpPr>
        <p:spPr>
          <a:xfrm>
            <a:off x="0" y="1995055"/>
            <a:ext cx="548640" cy="38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831DB847-AF53-3D52-91A2-FC1AB612811E}"/>
              </a:ext>
            </a:extLst>
          </p:cNvPr>
          <p:cNvSpPr/>
          <p:nvPr/>
        </p:nvSpPr>
        <p:spPr>
          <a:xfrm rot="10800000">
            <a:off x="9692639" y="1995055"/>
            <a:ext cx="548640" cy="3823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3857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F245-66FF-B810-9ADD-DFD1A2E81382}"/>
              </a:ext>
            </a:extLst>
          </p:cNvPr>
          <p:cNvSpPr txBox="1">
            <a:spLocks/>
          </p:cNvSpPr>
          <p:nvPr/>
        </p:nvSpPr>
        <p:spPr>
          <a:xfrm>
            <a:off x="0" y="49880"/>
            <a:ext cx="12192000" cy="914401"/>
          </a:xfrm>
          <a:prstGeom prst="rect">
            <a:avLst/>
          </a:prstGeom>
        </p:spPr>
        <p:txBody>
          <a:bodyPr>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latin typeface="Arial Black" panose="020B0A04020102020204" pitchFamily="34" charset="0"/>
              </a:rPr>
              <a:t>Technologies used in the Amazon</a:t>
            </a:r>
            <a:endParaRPr lang="en-IN" sz="4800" b="1" dirty="0">
              <a:solidFill>
                <a:schemeClr val="tx1"/>
              </a:solidFill>
              <a:latin typeface="Arial Black" panose="020B0A04020102020204" pitchFamily="34" charset="0"/>
            </a:endParaRPr>
          </a:p>
        </p:txBody>
      </p:sp>
      <p:pic>
        <p:nvPicPr>
          <p:cNvPr id="4" name="Picture 3">
            <a:extLst>
              <a:ext uri="{FF2B5EF4-FFF2-40B4-BE49-F238E27FC236}">
                <a16:creationId xmlns:a16="http://schemas.microsoft.com/office/drawing/2014/main" id="{8219292E-1F9B-1E28-C13F-B5063920A1E8}"/>
              </a:ext>
            </a:extLst>
          </p:cNvPr>
          <p:cNvPicPr>
            <a:picLocks noChangeAspect="1"/>
          </p:cNvPicPr>
          <p:nvPr/>
        </p:nvPicPr>
        <p:blipFill rotWithShape="1">
          <a:blip r:embed="rId2">
            <a:extLst>
              <a:ext uri="{28A0092B-C50C-407E-A947-70E740481C1C}">
                <a14:useLocalDpi xmlns:a14="http://schemas.microsoft.com/office/drawing/2010/main" val="0"/>
              </a:ext>
            </a:extLst>
          </a:blip>
          <a:srcRect r="11885" b="3566"/>
          <a:stretch/>
        </p:blipFill>
        <p:spPr>
          <a:xfrm>
            <a:off x="282634" y="964281"/>
            <a:ext cx="9027621" cy="5170517"/>
          </a:xfrm>
          <a:prstGeom prst="rect">
            <a:avLst/>
          </a:prstGeom>
        </p:spPr>
      </p:pic>
    </p:spTree>
    <p:extLst>
      <p:ext uri="{BB962C8B-B14F-4D97-AF65-F5344CB8AC3E}">
        <p14:creationId xmlns:p14="http://schemas.microsoft.com/office/powerpoint/2010/main" val="2097868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8961-FF75-8422-F24D-DC20759B9480}"/>
              </a:ext>
            </a:extLst>
          </p:cNvPr>
          <p:cNvSpPr txBox="1">
            <a:spLocks/>
          </p:cNvSpPr>
          <p:nvPr/>
        </p:nvSpPr>
        <p:spPr>
          <a:xfrm>
            <a:off x="0" y="49880"/>
            <a:ext cx="12192000" cy="914401"/>
          </a:xfrm>
          <a:prstGeom prst="rect">
            <a:avLst/>
          </a:prstGeom>
        </p:spPr>
        <p:txBody>
          <a:bodyPr>
            <a:normAutofit fontScale="82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latin typeface="Arial Black" panose="020B0A04020102020204" pitchFamily="34" charset="0"/>
              </a:rPr>
              <a:t>Major Products of the amazon with Clients.</a:t>
            </a:r>
            <a:endParaRPr lang="en-IN" sz="4800" b="1" dirty="0">
              <a:solidFill>
                <a:schemeClr val="tx1"/>
              </a:solidFill>
              <a:latin typeface="Arial Black" panose="020B0A04020102020204" pitchFamily="34" charset="0"/>
            </a:endParaRPr>
          </a:p>
        </p:txBody>
      </p:sp>
      <p:pic>
        <p:nvPicPr>
          <p:cNvPr id="4" name="Picture 3">
            <a:extLst>
              <a:ext uri="{FF2B5EF4-FFF2-40B4-BE49-F238E27FC236}">
                <a16:creationId xmlns:a16="http://schemas.microsoft.com/office/drawing/2014/main" id="{5919D642-80A7-9293-4B52-4500828CF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038" y="581890"/>
            <a:ext cx="7964599" cy="6325989"/>
          </a:xfrm>
          <a:prstGeom prst="rect">
            <a:avLst/>
          </a:prstGeom>
        </p:spPr>
      </p:pic>
    </p:spTree>
    <p:extLst>
      <p:ext uri="{BB962C8B-B14F-4D97-AF65-F5344CB8AC3E}">
        <p14:creationId xmlns:p14="http://schemas.microsoft.com/office/powerpoint/2010/main" val="3337594673"/>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ED8A-D80A-75C5-48C9-D1F324580BAB}"/>
              </a:ext>
            </a:extLst>
          </p:cNvPr>
          <p:cNvSpPr txBox="1">
            <a:spLocks/>
          </p:cNvSpPr>
          <p:nvPr/>
        </p:nvSpPr>
        <p:spPr>
          <a:xfrm>
            <a:off x="0" y="49880"/>
            <a:ext cx="12192000" cy="914401"/>
          </a:xfrm>
          <a:prstGeom prst="rect">
            <a:avLst/>
          </a:prstGeom>
        </p:spPr>
        <p:txBody>
          <a:bodyPr>
            <a:normAutofit fontScale="7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latin typeface="Arial Black" panose="020B0A04020102020204" pitchFamily="34" charset="0"/>
              </a:rPr>
              <a:t>Major Services by the amazon with Clients.</a:t>
            </a:r>
            <a:endParaRPr lang="en-IN" sz="4800" b="1" dirty="0">
              <a:solidFill>
                <a:schemeClr val="tx1"/>
              </a:solidFill>
              <a:latin typeface="Arial Black" panose="020B0A04020102020204" pitchFamily="34" charset="0"/>
            </a:endParaRPr>
          </a:p>
        </p:txBody>
      </p:sp>
      <p:pic>
        <p:nvPicPr>
          <p:cNvPr id="4" name="Picture 3">
            <a:extLst>
              <a:ext uri="{FF2B5EF4-FFF2-40B4-BE49-F238E27FC236}">
                <a16:creationId xmlns:a16="http://schemas.microsoft.com/office/drawing/2014/main" id="{DB286653-93F3-ECDF-981F-EA88E074A228}"/>
              </a:ext>
            </a:extLst>
          </p:cNvPr>
          <p:cNvPicPr>
            <a:picLocks noChangeAspect="1"/>
          </p:cNvPicPr>
          <p:nvPr/>
        </p:nvPicPr>
        <p:blipFill rotWithShape="1">
          <a:blip r:embed="rId2">
            <a:extLst>
              <a:ext uri="{28A0092B-C50C-407E-A947-70E740481C1C}">
                <a14:useLocalDpi xmlns:a14="http://schemas.microsoft.com/office/drawing/2010/main" val="0"/>
              </a:ext>
            </a:extLst>
          </a:blip>
          <a:srcRect l="4603" t="1628" r="10989" b="3860"/>
          <a:stretch/>
        </p:blipFill>
        <p:spPr>
          <a:xfrm>
            <a:off x="1928553" y="563583"/>
            <a:ext cx="6400800" cy="6294417"/>
          </a:xfrm>
          <a:prstGeom prst="rect">
            <a:avLst/>
          </a:prstGeom>
        </p:spPr>
      </p:pic>
    </p:spTree>
    <p:extLst>
      <p:ext uri="{BB962C8B-B14F-4D97-AF65-F5344CB8AC3E}">
        <p14:creationId xmlns:p14="http://schemas.microsoft.com/office/powerpoint/2010/main" val="106735612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3FC0-F212-25B9-195A-896022415FCE}"/>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chemeClr val="tx1"/>
                </a:solidFill>
                <a:latin typeface="Arial Black" panose="020B0A04020102020204" pitchFamily="34" charset="0"/>
              </a:rPr>
              <a:t>Operational verticals of the amazon with clients</a:t>
            </a:r>
            <a:endParaRPr lang="en-IN" sz="4000" b="1" dirty="0">
              <a:solidFill>
                <a:schemeClr val="tx1"/>
              </a:solidFill>
              <a:latin typeface="Arial Black" panose="020B0A04020102020204" pitchFamily="34" charset="0"/>
            </a:endParaRPr>
          </a:p>
        </p:txBody>
      </p:sp>
      <p:pic>
        <p:nvPicPr>
          <p:cNvPr id="4" name="Picture 3">
            <a:extLst>
              <a:ext uri="{FF2B5EF4-FFF2-40B4-BE49-F238E27FC236}">
                <a16:creationId xmlns:a16="http://schemas.microsoft.com/office/drawing/2014/main" id="{E93E86F3-AD79-B550-32AA-3D262498E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76" y="1691119"/>
            <a:ext cx="9007184" cy="4626554"/>
          </a:xfrm>
          <a:prstGeom prst="rect">
            <a:avLst/>
          </a:prstGeom>
        </p:spPr>
      </p:pic>
    </p:spTree>
    <p:extLst>
      <p:ext uri="{BB962C8B-B14F-4D97-AF65-F5344CB8AC3E}">
        <p14:creationId xmlns:p14="http://schemas.microsoft.com/office/powerpoint/2010/main" val="159821768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3CD6-97EC-B00C-196F-A9C382C7D44E}"/>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solidFill>
                  <a:schemeClr val="tx1"/>
                </a:solidFill>
                <a:latin typeface="Cambria" panose="02040503050406030204" pitchFamily="18" charset="0"/>
                <a:ea typeface="Cambria" panose="02040503050406030204" pitchFamily="18" charset="0"/>
              </a:rPr>
              <a:t>Role you are interested with amazon</a:t>
            </a:r>
            <a:endParaRPr lang="en-IN" sz="5400" b="1" dirty="0">
              <a:solidFill>
                <a:schemeClr val="tx1"/>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408C0931-58A5-11C9-5F2A-391A4D7772E9}"/>
              </a:ext>
            </a:extLst>
          </p:cNvPr>
          <p:cNvSpPr txBox="1"/>
          <p:nvPr/>
        </p:nvSpPr>
        <p:spPr>
          <a:xfrm>
            <a:off x="232756" y="1263535"/>
            <a:ext cx="11959244" cy="4154984"/>
          </a:xfrm>
          <a:prstGeom prst="rect">
            <a:avLst/>
          </a:prstGeom>
          <a:noFill/>
        </p:spPr>
        <p:txBody>
          <a:bodyPr wrap="square" rtlCol="0">
            <a:spAutoFit/>
          </a:bodyPr>
          <a:lstStyle/>
          <a:p>
            <a:pPr marL="342900" indent="-342900">
              <a:lnSpc>
                <a:spcPct val="200000"/>
              </a:lnSpc>
              <a:buFont typeface="Wingdings" panose="05000000000000000000" pitchFamily="2" charset="2"/>
              <a:buChar char="q"/>
            </a:pPr>
            <a:r>
              <a:rPr lang="en-US" sz="2400" b="1" i="0" dirty="0">
                <a:effectLst/>
                <a:latin typeface="Cambria" panose="02040503050406030204" pitchFamily="18" charset="0"/>
                <a:ea typeface="Cambria" panose="02040503050406030204" pitchFamily="18" charset="0"/>
              </a:rPr>
              <a:t>Amazon is a fast-paced company that has very high expectations of its employees. </a:t>
            </a:r>
          </a:p>
          <a:p>
            <a:pPr marL="342900" indent="-342900">
              <a:lnSpc>
                <a:spcPct val="200000"/>
              </a:lnSpc>
              <a:buFont typeface="Wingdings" panose="05000000000000000000" pitchFamily="2" charset="2"/>
              <a:buChar char="q"/>
            </a:pPr>
            <a:r>
              <a:rPr lang="en-US" sz="2400" b="1" dirty="0">
                <a:latin typeface="Cambria" panose="02040503050406030204" pitchFamily="18" charset="0"/>
                <a:ea typeface="Cambria" panose="02040503050406030204" pitchFamily="18" charset="0"/>
              </a:rPr>
              <a:t>Many aim to get at job at this US multinational technology company.</a:t>
            </a:r>
          </a:p>
          <a:p>
            <a:pPr marL="342900" indent="-342900">
              <a:lnSpc>
                <a:spcPct val="200000"/>
              </a:lnSpc>
              <a:buFont typeface="Wingdings" panose="05000000000000000000" pitchFamily="2" charset="2"/>
              <a:buChar char="q"/>
            </a:pPr>
            <a:r>
              <a:rPr lang="en-US" sz="2400" b="1" dirty="0">
                <a:latin typeface="Cambria" panose="02040503050406030204" pitchFamily="18" charset="0"/>
                <a:ea typeface="Cambria" panose="02040503050406030204" pitchFamily="18" charset="0"/>
              </a:rPr>
              <a:t>Because this a top company in the field/industry.</a:t>
            </a:r>
          </a:p>
          <a:p>
            <a:pPr marL="342900" indent="-342900">
              <a:lnSpc>
                <a:spcPct val="200000"/>
              </a:lnSpc>
              <a:buFont typeface="Wingdings" panose="05000000000000000000" pitchFamily="2" charset="2"/>
              <a:buChar char="q"/>
            </a:pPr>
            <a:r>
              <a:rPr lang="en-US" sz="2400" b="1" dirty="0">
                <a:latin typeface="Cambria" panose="02040503050406030204" pitchFamily="18" charset="0"/>
                <a:ea typeface="Cambria" panose="02040503050406030204" pitchFamily="18" charset="0"/>
              </a:rPr>
              <a:t>This company have a great reputation for customer service.</a:t>
            </a:r>
          </a:p>
          <a:p>
            <a:pPr marL="342900" indent="-342900">
              <a:lnSpc>
                <a:spcPct val="200000"/>
              </a:lnSpc>
              <a:buFont typeface="Wingdings" panose="05000000000000000000" pitchFamily="2" charset="2"/>
              <a:buChar char="q"/>
            </a:pPr>
            <a:r>
              <a:rPr lang="en-US" sz="2400" b="1" dirty="0">
                <a:latin typeface="Cambria" panose="02040503050406030204" pitchFamily="18" charset="0"/>
                <a:ea typeface="Cambria" panose="02040503050406030204" pitchFamily="18" charset="0"/>
              </a:rPr>
              <a:t>This company known for being a great place to work. Etc.</a:t>
            </a:r>
          </a:p>
          <a:p>
            <a:pPr marL="342900" indent="-342900">
              <a:buFont typeface="Wingdings" panose="05000000000000000000" pitchFamily="2" charset="2"/>
              <a:buChar char="q"/>
            </a:pPr>
            <a:endParaRPr lang="en-IN" sz="24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620725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D326-D729-3119-AACE-EB3F7B1683F0}"/>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solidFill>
                  <a:schemeClr val="tx1"/>
                </a:solidFill>
                <a:latin typeface="Cambria" panose="02040503050406030204" pitchFamily="18" charset="0"/>
                <a:ea typeface="Cambria" panose="02040503050406030204" pitchFamily="18" charset="0"/>
              </a:rPr>
              <a:t>Packages offered by amazon for role</a:t>
            </a:r>
            <a:endParaRPr lang="en-IN" sz="5400" b="1" dirty="0">
              <a:solidFill>
                <a:schemeClr val="tx1"/>
              </a:solidFill>
              <a:latin typeface="Cambria" panose="02040503050406030204" pitchFamily="18" charset="0"/>
              <a:ea typeface="Cambria" panose="02040503050406030204" pitchFamily="18" charset="0"/>
            </a:endParaRPr>
          </a:p>
        </p:txBody>
      </p:sp>
      <p:graphicFrame>
        <p:nvGraphicFramePr>
          <p:cNvPr id="4" name="Table 4">
            <a:extLst>
              <a:ext uri="{FF2B5EF4-FFF2-40B4-BE49-F238E27FC236}">
                <a16:creationId xmlns:a16="http://schemas.microsoft.com/office/drawing/2014/main" id="{45077FAB-CFAA-9D61-2532-8639AAFCC45E}"/>
              </a:ext>
            </a:extLst>
          </p:cNvPr>
          <p:cNvGraphicFramePr>
            <a:graphicFrameLocks noGrp="1"/>
          </p:cNvGraphicFramePr>
          <p:nvPr>
            <p:extLst>
              <p:ext uri="{D42A27DB-BD31-4B8C-83A1-F6EECF244321}">
                <p14:modId xmlns:p14="http://schemas.microsoft.com/office/powerpoint/2010/main" val="1815363138"/>
              </p:ext>
            </p:extLst>
          </p:nvPr>
        </p:nvGraphicFramePr>
        <p:xfrm>
          <a:off x="1146012" y="1354915"/>
          <a:ext cx="8670177" cy="3855221"/>
        </p:xfrm>
        <a:graphic>
          <a:graphicData uri="http://schemas.openxmlformats.org/drawingml/2006/table">
            <a:tbl>
              <a:tblPr firstRow="1" bandRow="1">
                <a:tableStyleId>{5C22544A-7EE6-4342-B048-85BDC9FD1C3A}</a:tableStyleId>
              </a:tblPr>
              <a:tblGrid>
                <a:gridCol w="2890059">
                  <a:extLst>
                    <a:ext uri="{9D8B030D-6E8A-4147-A177-3AD203B41FA5}">
                      <a16:colId xmlns:a16="http://schemas.microsoft.com/office/drawing/2014/main" val="1914570479"/>
                    </a:ext>
                  </a:extLst>
                </a:gridCol>
                <a:gridCol w="2890059">
                  <a:extLst>
                    <a:ext uri="{9D8B030D-6E8A-4147-A177-3AD203B41FA5}">
                      <a16:colId xmlns:a16="http://schemas.microsoft.com/office/drawing/2014/main" val="6542688"/>
                    </a:ext>
                  </a:extLst>
                </a:gridCol>
                <a:gridCol w="2890059">
                  <a:extLst>
                    <a:ext uri="{9D8B030D-6E8A-4147-A177-3AD203B41FA5}">
                      <a16:colId xmlns:a16="http://schemas.microsoft.com/office/drawing/2014/main" val="2967940406"/>
                    </a:ext>
                  </a:extLst>
                </a:gridCol>
              </a:tblGrid>
              <a:tr h="616734">
                <a:tc>
                  <a:txBody>
                    <a:bodyPr/>
                    <a:lstStyle/>
                    <a:p>
                      <a:pPr algn="ctr"/>
                      <a:r>
                        <a:rPr lang="en-US" sz="3200" dirty="0">
                          <a:solidFill>
                            <a:srgbClr val="FF0000"/>
                          </a:solidFill>
                        </a:rPr>
                        <a:t>Job Title</a:t>
                      </a:r>
                      <a:endParaRPr lang="en-IN" sz="3200" dirty="0">
                        <a:solidFill>
                          <a:srgbClr val="FF0000"/>
                        </a:solidFill>
                      </a:endParaRPr>
                    </a:p>
                  </a:txBody>
                  <a:tcPr/>
                </a:tc>
                <a:tc>
                  <a:txBody>
                    <a:bodyPr/>
                    <a:lstStyle/>
                    <a:p>
                      <a:pPr algn="ctr"/>
                      <a:r>
                        <a:rPr lang="en-US" sz="3200" dirty="0">
                          <a:solidFill>
                            <a:srgbClr val="FF0000"/>
                          </a:solidFill>
                        </a:rPr>
                        <a:t>Range</a:t>
                      </a:r>
                      <a:endParaRPr lang="en-IN" sz="3200" dirty="0">
                        <a:solidFill>
                          <a:srgbClr val="FF0000"/>
                        </a:solidFill>
                      </a:endParaRPr>
                    </a:p>
                  </a:txBody>
                  <a:tcPr/>
                </a:tc>
                <a:tc>
                  <a:txBody>
                    <a:bodyPr/>
                    <a:lstStyle/>
                    <a:p>
                      <a:pPr algn="ctr"/>
                      <a:r>
                        <a:rPr lang="en-US" sz="3200" dirty="0">
                          <a:solidFill>
                            <a:srgbClr val="FF0000"/>
                          </a:solidFill>
                        </a:rPr>
                        <a:t>Average</a:t>
                      </a:r>
                      <a:endParaRPr lang="en-IN" sz="3200" dirty="0">
                        <a:solidFill>
                          <a:srgbClr val="FF0000"/>
                        </a:solidFill>
                      </a:endParaRPr>
                    </a:p>
                  </a:txBody>
                  <a:tcPr/>
                </a:tc>
                <a:extLst>
                  <a:ext uri="{0D108BD9-81ED-4DB2-BD59-A6C34878D82A}">
                    <a16:rowId xmlns:a16="http://schemas.microsoft.com/office/drawing/2014/main" val="2200711468"/>
                  </a:ext>
                </a:extLst>
              </a:tr>
              <a:tr h="771551">
                <a:tc>
                  <a:txBody>
                    <a:bodyPr/>
                    <a:lstStyle/>
                    <a:p>
                      <a:pPr algn="ctr"/>
                      <a:r>
                        <a:rPr lang="en-US" dirty="0"/>
                        <a:t>Customer Service Associate</a:t>
                      </a:r>
                      <a:endParaRPr lang="en-IN" dirty="0"/>
                    </a:p>
                  </a:txBody>
                  <a:tcPr/>
                </a:tc>
                <a:tc>
                  <a:txBody>
                    <a:bodyPr/>
                    <a:lstStyle/>
                    <a:p>
                      <a:pPr algn="ctr"/>
                      <a:r>
                        <a:rPr lang="en-US" dirty="0"/>
                        <a:t>Rs. 162K – Rs. 403K</a:t>
                      </a:r>
                      <a:endParaRPr lang="en-IN" dirty="0"/>
                    </a:p>
                  </a:txBody>
                  <a:tcPr/>
                </a:tc>
                <a:tc>
                  <a:txBody>
                    <a:bodyPr/>
                    <a:lstStyle/>
                    <a:p>
                      <a:pPr algn="ctr"/>
                      <a:r>
                        <a:rPr lang="en-US" dirty="0"/>
                        <a:t>Rs. 252,293</a:t>
                      </a:r>
                      <a:endParaRPr lang="en-IN" dirty="0"/>
                    </a:p>
                  </a:txBody>
                  <a:tcPr/>
                </a:tc>
                <a:extLst>
                  <a:ext uri="{0D108BD9-81ED-4DB2-BD59-A6C34878D82A}">
                    <a16:rowId xmlns:a16="http://schemas.microsoft.com/office/drawing/2014/main" val="816523341"/>
                  </a:ext>
                </a:extLst>
              </a:tr>
              <a:tr h="616734">
                <a:tc>
                  <a:txBody>
                    <a:bodyPr/>
                    <a:lstStyle/>
                    <a:p>
                      <a:pPr algn="ctr"/>
                      <a:r>
                        <a:rPr lang="en-US" dirty="0"/>
                        <a:t>SDE</a:t>
                      </a:r>
                      <a:endParaRPr lang="en-IN" dirty="0"/>
                    </a:p>
                  </a:txBody>
                  <a:tcPr/>
                </a:tc>
                <a:tc>
                  <a:txBody>
                    <a:bodyPr/>
                    <a:lstStyle/>
                    <a:p>
                      <a:pPr algn="ctr"/>
                      <a:r>
                        <a:rPr lang="en-US" dirty="0"/>
                        <a:t>Rs. 737K – Rs. 4m</a:t>
                      </a:r>
                      <a:endParaRPr lang="en-IN" dirty="0"/>
                    </a:p>
                  </a:txBody>
                  <a:tcPr/>
                </a:tc>
                <a:tc>
                  <a:txBody>
                    <a:bodyPr/>
                    <a:lstStyle/>
                    <a:p>
                      <a:pPr algn="ctr"/>
                      <a:r>
                        <a:rPr lang="en-US" dirty="0"/>
                        <a:t>Rs. 1643476</a:t>
                      </a:r>
                      <a:endParaRPr lang="en-IN" dirty="0"/>
                    </a:p>
                  </a:txBody>
                  <a:tcPr/>
                </a:tc>
                <a:extLst>
                  <a:ext uri="{0D108BD9-81ED-4DB2-BD59-A6C34878D82A}">
                    <a16:rowId xmlns:a16="http://schemas.microsoft.com/office/drawing/2014/main" val="1980885230"/>
                  </a:ext>
                </a:extLst>
              </a:tr>
              <a:tr h="616734">
                <a:tc>
                  <a:txBody>
                    <a:bodyPr/>
                    <a:lstStyle/>
                    <a:p>
                      <a:pPr algn="ctr"/>
                      <a:r>
                        <a:rPr lang="en-US" dirty="0"/>
                        <a:t>Operations manager</a:t>
                      </a:r>
                      <a:endParaRPr lang="en-IN" dirty="0"/>
                    </a:p>
                  </a:txBody>
                  <a:tcPr/>
                </a:tc>
                <a:tc>
                  <a:txBody>
                    <a:bodyPr/>
                    <a:lstStyle/>
                    <a:p>
                      <a:pPr algn="ctr"/>
                      <a:r>
                        <a:rPr lang="en-US" dirty="0"/>
                        <a:t>Rs. 562K – Rs 3m</a:t>
                      </a:r>
                      <a:endParaRPr lang="en-IN" dirty="0"/>
                    </a:p>
                  </a:txBody>
                  <a:tcPr/>
                </a:tc>
                <a:tc>
                  <a:txBody>
                    <a:bodyPr/>
                    <a:lstStyle/>
                    <a:p>
                      <a:pPr algn="ctr"/>
                      <a:r>
                        <a:rPr lang="en-US" dirty="0"/>
                        <a:t>Rs. 1244973</a:t>
                      </a:r>
                      <a:endParaRPr lang="en-IN" dirty="0"/>
                    </a:p>
                  </a:txBody>
                  <a:tcPr/>
                </a:tc>
                <a:extLst>
                  <a:ext uri="{0D108BD9-81ED-4DB2-BD59-A6C34878D82A}">
                    <a16:rowId xmlns:a16="http://schemas.microsoft.com/office/drawing/2014/main" val="3156810747"/>
                  </a:ext>
                </a:extLst>
              </a:tr>
              <a:tr h="616734">
                <a:tc>
                  <a:txBody>
                    <a:bodyPr/>
                    <a:lstStyle/>
                    <a:p>
                      <a:pPr algn="ctr"/>
                      <a:r>
                        <a:rPr lang="en-US" dirty="0"/>
                        <a:t>Software Engineer</a:t>
                      </a:r>
                      <a:endParaRPr lang="en-IN" dirty="0"/>
                    </a:p>
                  </a:txBody>
                  <a:tcPr/>
                </a:tc>
                <a:tc>
                  <a:txBody>
                    <a:bodyPr/>
                    <a:lstStyle/>
                    <a:p>
                      <a:pPr algn="ctr"/>
                      <a:r>
                        <a:rPr lang="en-US" dirty="0"/>
                        <a:t>Rs. 453K – Rs. 4m</a:t>
                      </a:r>
                      <a:endParaRPr lang="en-IN" dirty="0"/>
                    </a:p>
                  </a:txBody>
                  <a:tcPr/>
                </a:tc>
                <a:tc>
                  <a:txBody>
                    <a:bodyPr/>
                    <a:lstStyle/>
                    <a:p>
                      <a:pPr algn="ctr"/>
                      <a:r>
                        <a:rPr lang="en-US" dirty="0"/>
                        <a:t>Rs. 1270557</a:t>
                      </a:r>
                      <a:endParaRPr lang="en-IN" dirty="0"/>
                    </a:p>
                  </a:txBody>
                  <a:tcPr/>
                </a:tc>
                <a:extLst>
                  <a:ext uri="{0D108BD9-81ED-4DB2-BD59-A6C34878D82A}">
                    <a16:rowId xmlns:a16="http://schemas.microsoft.com/office/drawing/2014/main" val="3305673038"/>
                  </a:ext>
                </a:extLst>
              </a:tr>
              <a:tr h="616734">
                <a:tc>
                  <a:txBody>
                    <a:bodyPr/>
                    <a:lstStyle/>
                    <a:p>
                      <a:pPr algn="ctr"/>
                      <a:r>
                        <a:rPr lang="en-US" dirty="0"/>
                        <a:t>Data Analyst</a:t>
                      </a:r>
                      <a:endParaRPr lang="en-IN" dirty="0"/>
                    </a:p>
                  </a:txBody>
                  <a:tcPr/>
                </a:tc>
                <a:tc>
                  <a:txBody>
                    <a:bodyPr/>
                    <a:lstStyle/>
                    <a:p>
                      <a:pPr algn="ctr"/>
                      <a:r>
                        <a:rPr lang="en-US" dirty="0"/>
                        <a:t>Rs. 234K – Rs. 826K</a:t>
                      </a:r>
                      <a:endParaRPr lang="en-IN" dirty="0"/>
                    </a:p>
                  </a:txBody>
                  <a:tcPr/>
                </a:tc>
                <a:tc>
                  <a:txBody>
                    <a:bodyPr/>
                    <a:lstStyle/>
                    <a:p>
                      <a:pPr algn="ctr"/>
                      <a:r>
                        <a:rPr lang="en-US" dirty="0"/>
                        <a:t>Rs. 441145</a:t>
                      </a:r>
                      <a:endParaRPr lang="en-IN" dirty="0"/>
                    </a:p>
                  </a:txBody>
                  <a:tcPr/>
                </a:tc>
                <a:extLst>
                  <a:ext uri="{0D108BD9-81ED-4DB2-BD59-A6C34878D82A}">
                    <a16:rowId xmlns:a16="http://schemas.microsoft.com/office/drawing/2014/main" val="833917945"/>
                  </a:ext>
                </a:extLst>
              </a:tr>
            </a:tbl>
          </a:graphicData>
        </a:graphic>
      </p:graphicFrame>
    </p:spTree>
    <p:extLst>
      <p:ext uri="{BB962C8B-B14F-4D97-AF65-F5344CB8AC3E}">
        <p14:creationId xmlns:p14="http://schemas.microsoft.com/office/powerpoint/2010/main" val="139246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EB15-B727-C835-09D6-1DA65910ACC5}"/>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solidFill>
                  <a:schemeClr val="tx1"/>
                </a:solidFill>
                <a:latin typeface="Cambria" panose="02040503050406030204" pitchFamily="18" charset="0"/>
                <a:ea typeface="Cambria" panose="02040503050406030204" pitchFamily="18" charset="0"/>
              </a:rPr>
              <a:t>Visits company gave to LPU Campus</a:t>
            </a:r>
            <a:endParaRPr lang="en-IN" sz="5400" b="1" dirty="0">
              <a:solidFill>
                <a:schemeClr val="tx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14BF29C5-826D-82D5-AC0B-3B7386F1B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756" y="1719431"/>
            <a:ext cx="8988714" cy="3869055"/>
          </a:xfrm>
          <a:prstGeom prst="rect">
            <a:avLst/>
          </a:prstGeom>
        </p:spPr>
      </p:pic>
    </p:spTree>
    <p:extLst>
      <p:ext uri="{BB962C8B-B14F-4D97-AF65-F5344CB8AC3E}">
        <p14:creationId xmlns:p14="http://schemas.microsoft.com/office/powerpoint/2010/main" val="261806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4213-D182-067E-F207-9322F0514AA2}"/>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solidFill>
                  <a:schemeClr val="tx1"/>
                </a:solidFill>
                <a:latin typeface="Cambria" panose="02040503050406030204" pitchFamily="18" charset="0"/>
                <a:ea typeface="Cambria" panose="02040503050406030204" pitchFamily="18" charset="0"/>
              </a:rPr>
              <a:t>Pros &amp; Cons of the company you have considered for you</a:t>
            </a:r>
            <a:endParaRPr lang="en-IN" sz="5400" b="1" dirty="0">
              <a:solidFill>
                <a:schemeClr val="tx1"/>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B53F8333-D544-6A40-A528-D5FCB4893D31}"/>
              </a:ext>
            </a:extLst>
          </p:cNvPr>
          <p:cNvSpPr txBox="1"/>
          <p:nvPr/>
        </p:nvSpPr>
        <p:spPr>
          <a:xfrm>
            <a:off x="830418" y="2116090"/>
            <a:ext cx="10363200" cy="3890360"/>
          </a:xfrm>
          <a:prstGeom prst="rect">
            <a:avLst/>
          </a:prstGeom>
          <a:noFill/>
        </p:spPr>
        <p:txBody>
          <a:bodyPr wrap="square" rtlCol="0">
            <a:spAutoFit/>
          </a:bodyPr>
          <a:lstStyle/>
          <a:p>
            <a:pPr marL="457200" indent="-457200">
              <a:lnSpc>
                <a:spcPct val="150000"/>
              </a:lnSpc>
              <a:buFont typeface="Wingdings" panose="05000000000000000000" pitchFamily="2" charset="2"/>
              <a:buChar char="q"/>
            </a:pPr>
            <a:r>
              <a:rPr lang="en-US" sz="2800" b="1" dirty="0">
                <a:latin typeface="Cambria" panose="02040503050406030204" pitchFamily="18" charset="0"/>
                <a:ea typeface="Cambria" panose="02040503050406030204" pitchFamily="18" charset="0"/>
              </a:rPr>
              <a:t>You have financial security</a:t>
            </a:r>
          </a:p>
          <a:p>
            <a:pPr marL="457200" indent="-457200">
              <a:lnSpc>
                <a:spcPct val="150000"/>
              </a:lnSpc>
              <a:buFont typeface="Wingdings" panose="05000000000000000000" pitchFamily="2" charset="2"/>
              <a:buChar char="q"/>
            </a:pPr>
            <a:r>
              <a:rPr lang="en-US" sz="2800" b="1" dirty="0">
                <a:latin typeface="Cambria" panose="02040503050406030204" pitchFamily="18" charset="0"/>
                <a:ea typeface="Cambria" panose="02040503050406030204" pitchFamily="18" charset="0"/>
              </a:rPr>
              <a:t>You get more perks and benefits</a:t>
            </a:r>
          </a:p>
          <a:p>
            <a:pPr marL="457200" indent="-457200">
              <a:lnSpc>
                <a:spcPct val="150000"/>
              </a:lnSpc>
              <a:buFont typeface="Wingdings" panose="05000000000000000000" pitchFamily="2" charset="2"/>
              <a:buChar char="q"/>
            </a:pPr>
            <a:r>
              <a:rPr lang="en-US" sz="2800" b="1" dirty="0">
                <a:latin typeface="Cambria" panose="02040503050406030204" pitchFamily="18" charset="0"/>
                <a:ea typeface="Cambria" panose="02040503050406030204" pitchFamily="18" charset="0"/>
              </a:rPr>
              <a:t>There are well-defined processes</a:t>
            </a:r>
          </a:p>
          <a:p>
            <a:pPr marL="457200" indent="-457200">
              <a:lnSpc>
                <a:spcPct val="150000"/>
              </a:lnSpc>
              <a:buFont typeface="Wingdings" panose="05000000000000000000" pitchFamily="2" charset="2"/>
              <a:buChar char="q"/>
            </a:pPr>
            <a:r>
              <a:rPr lang="en-US" sz="2800" b="1" dirty="0">
                <a:latin typeface="Cambria" panose="02040503050406030204" pitchFamily="18" charset="0"/>
                <a:ea typeface="Cambria" panose="02040503050406030204" pitchFamily="18" charset="0"/>
              </a:rPr>
              <a:t>You will have a better status</a:t>
            </a:r>
          </a:p>
          <a:p>
            <a:pPr marL="457200" indent="-457200">
              <a:lnSpc>
                <a:spcPct val="150000"/>
              </a:lnSpc>
              <a:buFont typeface="Wingdings" panose="05000000000000000000" pitchFamily="2" charset="2"/>
              <a:buChar char="q"/>
            </a:pPr>
            <a:r>
              <a:rPr lang="en-US" sz="2800" b="1" dirty="0">
                <a:latin typeface="Cambria" panose="02040503050406030204" pitchFamily="18" charset="0"/>
                <a:ea typeface="Cambria" panose="02040503050406030204" pitchFamily="18" charset="0"/>
              </a:rPr>
              <a:t>There are more career development opportunities</a:t>
            </a:r>
          </a:p>
          <a:p>
            <a:pPr marL="457200" indent="-457200">
              <a:lnSpc>
                <a:spcPct val="150000"/>
              </a:lnSpc>
              <a:buFont typeface="Wingdings" panose="05000000000000000000" pitchFamily="2" charset="2"/>
              <a:buChar char="q"/>
            </a:pPr>
            <a:r>
              <a:rPr lang="en-US" sz="2800" b="1" dirty="0">
                <a:latin typeface="Cambria" panose="02040503050406030204" pitchFamily="18" charset="0"/>
                <a:ea typeface="Cambria" panose="02040503050406030204" pitchFamily="18" charset="0"/>
              </a:rPr>
              <a:t>The cons of working for a large company</a:t>
            </a:r>
            <a:endParaRPr lang="en-IN"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4375170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1A837-56C9-091B-40AE-2B62BB4B84C7}"/>
              </a:ext>
            </a:extLst>
          </p:cNvPr>
          <p:cNvSpPr>
            <a:spLocks noGrp="1"/>
          </p:cNvSpPr>
          <p:nvPr>
            <p:ph type="title"/>
          </p:nvPr>
        </p:nvSpPr>
        <p:spPr>
          <a:xfrm>
            <a:off x="0" y="0"/>
            <a:ext cx="9326880" cy="1320800"/>
          </a:xfrm>
        </p:spPr>
        <p:txBody>
          <a:bodyPr>
            <a:normAutofit fontScale="90000"/>
          </a:bodyPr>
          <a:lstStyle/>
          <a:p>
            <a:r>
              <a:rPr lang="en-IN" sz="6600" b="1" dirty="0">
                <a:solidFill>
                  <a:schemeClr val="tx1"/>
                </a:solidFill>
                <a:latin typeface="Arial Black" panose="020B0A04020102020204" pitchFamily="34" charset="0"/>
              </a:rPr>
              <a:t>Brief About Company</a:t>
            </a:r>
          </a:p>
        </p:txBody>
      </p:sp>
      <p:sp>
        <p:nvSpPr>
          <p:cNvPr id="3" name="TextBox 2">
            <a:extLst>
              <a:ext uri="{FF2B5EF4-FFF2-40B4-BE49-F238E27FC236}">
                <a16:creationId xmlns:a16="http://schemas.microsoft.com/office/drawing/2014/main" id="{3D55CD0F-537F-8DE2-924F-880618BE3282}"/>
              </a:ext>
            </a:extLst>
          </p:cNvPr>
          <p:cNvSpPr txBox="1"/>
          <p:nvPr/>
        </p:nvSpPr>
        <p:spPr>
          <a:xfrm>
            <a:off x="166255" y="1014153"/>
            <a:ext cx="11737570" cy="2533963"/>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Amazon is the World’s largest online retailer and a prominent cloud service provider.</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Amazon is an American online business and cloud computing company.</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It was founded on July 5, 1994 by Jeff Bezos.</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Amazon is a vast Internet-based enterprise that sells books, music, housewares, electronics and many other goods.</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By 1998, Amazon’s revenues had reached an impressive $600 million.</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Amazon has also adopted automated processes for firing, as well as hiring.</a:t>
            </a:r>
          </a:p>
        </p:txBody>
      </p:sp>
      <p:pic>
        <p:nvPicPr>
          <p:cNvPr id="7" name="Picture 6">
            <a:extLst>
              <a:ext uri="{FF2B5EF4-FFF2-40B4-BE49-F238E27FC236}">
                <a16:creationId xmlns:a16="http://schemas.microsoft.com/office/drawing/2014/main" id="{7D682737-7FB6-DFE0-FA96-ACF5EC241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1296" y="3620411"/>
            <a:ext cx="5825584" cy="3198677"/>
          </a:xfrm>
          <a:prstGeom prst="rect">
            <a:avLst/>
          </a:prstGeom>
          <a:ln>
            <a:solidFill>
              <a:schemeClr val="tx1"/>
            </a:solidFill>
          </a:ln>
        </p:spPr>
      </p:pic>
    </p:spTree>
    <p:extLst>
      <p:ext uri="{BB962C8B-B14F-4D97-AF65-F5344CB8AC3E}">
        <p14:creationId xmlns:p14="http://schemas.microsoft.com/office/powerpoint/2010/main" val="273015151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8028-A446-33C9-1846-5B835A55D3F4}"/>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solidFill>
                  <a:schemeClr val="tx1"/>
                </a:solidFill>
                <a:latin typeface="Cambria" panose="02040503050406030204" pitchFamily="18" charset="0"/>
                <a:ea typeface="Cambria" panose="02040503050406030204" pitchFamily="18" charset="0"/>
              </a:rPr>
              <a:t>List of the references weblinks, articles etc.</a:t>
            </a:r>
            <a:endParaRPr lang="en-IN" sz="5400" b="1" dirty="0">
              <a:solidFill>
                <a:schemeClr val="tx1"/>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BA0A6A22-721E-5A62-8E08-448A7A06ED36}"/>
              </a:ext>
            </a:extLst>
          </p:cNvPr>
          <p:cNvSpPr txBox="1"/>
          <p:nvPr/>
        </p:nvSpPr>
        <p:spPr>
          <a:xfrm>
            <a:off x="775335" y="1836420"/>
            <a:ext cx="10789920" cy="600164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3200" dirty="0">
                <a:solidFill>
                  <a:srgbClr val="0070C0"/>
                </a:solidFill>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https://www.careeraddict.com/</a:t>
            </a:r>
            <a:endParaRPr lang="en-IN" sz="3200" dirty="0">
              <a:solidFill>
                <a:srgbClr val="0070C0"/>
              </a:solidFill>
              <a:latin typeface="Cambria" panose="02040503050406030204" pitchFamily="18" charset="0"/>
              <a:ea typeface="Cambria" panose="02040503050406030204" pitchFamily="18" charset="0"/>
            </a:endParaRPr>
          </a:p>
          <a:p>
            <a:pPr marL="457200" indent="-457200">
              <a:lnSpc>
                <a:spcPct val="150000"/>
              </a:lnSpc>
              <a:buFont typeface="Arial" panose="020B0604020202020204" pitchFamily="34" charset="0"/>
              <a:buChar char="•"/>
            </a:pPr>
            <a:r>
              <a:rPr lang="en-IN" sz="3200" dirty="0">
                <a:solidFill>
                  <a:srgbClr val="0070C0"/>
                </a:solidFill>
                <a:effectLst/>
                <a:hlinkClick r:id="rId3">
                  <a:extLst>
                    <a:ext uri="{A12FA001-AC4F-418D-AE19-62706E023703}">
                      <ahyp:hlinkClr xmlns:ahyp="http://schemas.microsoft.com/office/drawing/2018/hyperlinkcolor" val="tx"/>
                    </a:ext>
                  </a:extLst>
                </a:hlinkClick>
              </a:rPr>
              <a:t>https://www.quora.com/</a:t>
            </a:r>
            <a:endParaRPr lang="en-IN" sz="3200" dirty="0">
              <a:solidFill>
                <a:srgbClr val="0070C0"/>
              </a:solidFill>
              <a:effectLst/>
            </a:endParaRPr>
          </a:p>
          <a:p>
            <a:pPr marL="457200" indent="-457200">
              <a:lnSpc>
                <a:spcPct val="150000"/>
              </a:lnSpc>
              <a:buFont typeface="Arial" panose="020B0604020202020204" pitchFamily="34" charset="0"/>
              <a:buChar char="•"/>
            </a:pPr>
            <a:r>
              <a:rPr lang="en-IN" sz="3200" dirty="0">
                <a:solidFill>
                  <a:srgbClr val="0070C0"/>
                </a:solidFill>
                <a:effectLst/>
                <a:hlinkClick r:id="rId4">
                  <a:extLst>
                    <a:ext uri="{A12FA001-AC4F-418D-AE19-62706E023703}">
                      <ahyp:hlinkClr xmlns:ahyp="http://schemas.microsoft.com/office/drawing/2018/hyperlinkcolor" val="tx"/>
                    </a:ext>
                  </a:extLst>
                </a:hlinkClick>
              </a:rPr>
              <a:t>https://www.wikipedia.org/</a:t>
            </a:r>
            <a:endParaRPr lang="en-IN" sz="3200" dirty="0">
              <a:solidFill>
                <a:srgbClr val="0070C0"/>
              </a:solidFill>
              <a:effectLst/>
            </a:endParaRPr>
          </a:p>
          <a:p>
            <a:pPr marL="457200" indent="-457200">
              <a:lnSpc>
                <a:spcPct val="150000"/>
              </a:lnSpc>
              <a:buFont typeface="Arial" panose="020B0604020202020204" pitchFamily="34" charset="0"/>
              <a:buChar char="•"/>
            </a:pPr>
            <a:r>
              <a:rPr lang="en-IN" sz="3200" dirty="0">
                <a:solidFill>
                  <a:srgbClr val="0070C0"/>
                </a:solidFill>
                <a:effectLst/>
                <a:hlinkClick r:id="rId5">
                  <a:extLst>
                    <a:ext uri="{A12FA001-AC4F-418D-AE19-62706E023703}">
                      <ahyp:hlinkClr xmlns:ahyp="http://schemas.microsoft.com/office/drawing/2018/hyperlinkcolor" val="tx"/>
                    </a:ext>
                  </a:extLst>
                </a:hlinkClick>
              </a:rPr>
              <a:t>https://w3techs.com/</a:t>
            </a:r>
            <a:endParaRPr lang="en-IN" sz="3200" dirty="0">
              <a:solidFill>
                <a:srgbClr val="0070C0"/>
              </a:solidFill>
            </a:endParaRPr>
          </a:p>
          <a:p>
            <a:pPr marL="457200" indent="-457200">
              <a:lnSpc>
                <a:spcPct val="150000"/>
              </a:lnSpc>
              <a:buFont typeface="Arial" panose="020B0604020202020204" pitchFamily="34" charset="0"/>
              <a:buChar char="•"/>
            </a:pPr>
            <a:r>
              <a:rPr lang="en-IN" sz="3200" dirty="0">
                <a:solidFill>
                  <a:srgbClr val="0070C0"/>
                </a:solidFill>
                <a:effectLst/>
                <a:hlinkClick r:id="rId6">
                  <a:extLst>
                    <a:ext uri="{A12FA001-AC4F-418D-AE19-62706E023703}">
                      <ahyp:hlinkClr xmlns:ahyp="http://schemas.microsoft.com/office/drawing/2018/hyperlinkcolor" val="tx"/>
                    </a:ext>
                  </a:extLst>
                </a:hlinkClick>
              </a:rPr>
              <a:t>https://www.aboutamazon.com/</a:t>
            </a:r>
            <a:endParaRPr lang="en-IN" sz="3200" dirty="0">
              <a:solidFill>
                <a:srgbClr val="0070C0"/>
              </a:solidFill>
              <a:effectLst/>
            </a:endParaRPr>
          </a:p>
          <a:p>
            <a:pPr marL="457200" indent="-457200">
              <a:lnSpc>
                <a:spcPct val="150000"/>
              </a:lnSpc>
              <a:buFont typeface="Arial" panose="020B0604020202020204" pitchFamily="34" charset="0"/>
              <a:buChar char="•"/>
            </a:pPr>
            <a:r>
              <a:rPr lang="en-IN" sz="3200" dirty="0">
                <a:solidFill>
                  <a:srgbClr val="0070C0"/>
                </a:solidFill>
                <a:effectLst/>
                <a:hlinkClick r:id="rId7">
                  <a:extLst>
                    <a:ext uri="{A12FA001-AC4F-418D-AE19-62706E023703}">
                      <ahyp:hlinkClr xmlns:ahyp="http://schemas.microsoft.com/office/drawing/2018/hyperlinkcolor" val="tx"/>
                    </a:ext>
                  </a:extLst>
                </a:hlinkClick>
              </a:rPr>
              <a:t>https://www.linkedin.com/</a:t>
            </a:r>
            <a:endParaRPr lang="en-IN" sz="3200" dirty="0">
              <a:solidFill>
                <a:srgbClr val="0070C0"/>
              </a:solidFill>
              <a:effectLst/>
            </a:endParaRPr>
          </a:p>
          <a:p>
            <a:pPr marL="457200" indent="-457200">
              <a:buFont typeface="Arial" panose="020B0604020202020204" pitchFamily="34" charset="0"/>
              <a:buChar char="•"/>
            </a:pPr>
            <a:endParaRPr lang="en-IN" sz="3200" dirty="0">
              <a:solidFill>
                <a:srgbClr val="0070C0"/>
              </a:solidFill>
              <a:effectLst/>
            </a:endParaRPr>
          </a:p>
          <a:p>
            <a:br>
              <a:rPr lang="en-IN" sz="3200" dirty="0">
                <a:solidFill>
                  <a:srgbClr val="0070C0"/>
                </a:solidFill>
                <a:effectLst/>
              </a:rPr>
            </a:br>
            <a:endParaRPr lang="en-IN" sz="3200" dirty="0">
              <a:solidFill>
                <a:srgbClr val="0070C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236235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63F64A-C874-2B6D-3854-79707D820652}"/>
              </a:ext>
            </a:extLst>
          </p:cNvPr>
          <p:cNvSpPr/>
          <p:nvPr/>
        </p:nvSpPr>
        <p:spPr>
          <a:xfrm>
            <a:off x="-209550" y="301406"/>
            <a:ext cx="10210800" cy="6217087"/>
          </a:xfrm>
          <a:prstGeom prst="rect">
            <a:avLst/>
          </a:prstGeom>
          <a:noFill/>
        </p:spPr>
        <p:txBody>
          <a:bodyPr wrap="square" lIns="91440" tIns="45720" rIns="91440" bIns="45720">
            <a:spAutoFit/>
          </a:bodyPr>
          <a:lstStyle/>
          <a:p>
            <a:pPr algn="ctr"/>
            <a:r>
              <a:rPr lang="en-US" sz="199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End</a:t>
            </a:r>
          </a:p>
          <a:p>
            <a:pPr algn="ctr"/>
            <a:r>
              <a:rPr lang="en-US" sz="199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Start: - </a:t>
            </a:r>
          </a:p>
        </p:txBody>
      </p:sp>
      <p:sp>
        <p:nvSpPr>
          <p:cNvPr id="3" name="Arrow: Down 2">
            <a:extLst>
              <a:ext uri="{FF2B5EF4-FFF2-40B4-BE49-F238E27FC236}">
                <a16:creationId xmlns:a16="http://schemas.microsoft.com/office/drawing/2014/main" id="{D7DA9D39-ADE9-048A-0CCB-F5AAD110A3B8}"/>
              </a:ext>
            </a:extLst>
          </p:cNvPr>
          <p:cNvSpPr/>
          <p:nvPr/>
        </p:nvSpPr>
        <p:spPr>
          <a:xfrm>
            <a:off x="9513650" y="3428999"/>
            <a:ext cx="2412461" cy="3127595"/>
          </a:xfrm>
          <a:prstGeom prst="downArrow">
            <a:avLst/>
          </a:prstGeom>
          <a:solidFill>
            <a:schemeClr val="tx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2000" b="1" dirty="0">
                <a:latin typeface="Cambria" panose="02040503050406030204" pitchFamily="18" charset="0"/>
                <a:ea typeface="Cambria" panose="02040503050406030204" pitchFamily="18" charset="0"/>
              </a:rPr>
              <a:t>SERVICE BASE</a:t>
            </a:r>
            <a:endParaRPr lang="en-IN" sz="20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4831964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AF2956-8420-67F2-7919-771663245F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02545" y="1546698"/>
            <a:ext cx="5710715" cy="3590931"/>
          </a:xfrm>
          <a:prstGeom prst="rect">
            <a:avLst/>
          </a:prstGeom>
        </p:spPr>
      </p:pic>
      <p:sp>
        <p:nvSpPr>
          <p:cNvPr id="8" name="TextBox 7">
            <a:extLst>
              <a:ext uri="{FF2B5EF4-FFF2-40B4-BE49-F238E27FC236}">
                <a16:creationId xmlns:a16="http://schemas.microsoft.com/office/drawing/2014/main" id="{D2DA54E7-160D-A721-7155-729E1FA34656}"/>
              </a:ext>
            </a:extLst>
          </p:cNvPr>
          <p:cNvSpPr txBox="1"/>
          <p:nvPr/>
        </p:nvSpPr>
        <p:spPr>
          <a:xfrm>
            <a:off x="363284" y="5277697"/>
            <a:ext cx="4987636" cy="1446550"/>
          </a:xfrm>
          <a:prstGeom prst="rect">
            <a:avLst/>
          </a:prstGeom>
          <a:noFill/>
        </p:spPr>
        <p:txBody>
          <a:bodyPr wrap="square" rtlCol="0">
            <a:spAutoFit/>
          </a:bodyPr>
          <a:lstStyle/>
          <a:p>
            <a:r>
              <a:rPr lang="en-IN" sz="3200" b="1" dirty="0">
                <a:solidFill>
                  <a:srgbClr val="FF0000"/>
                </a:solidFill>
                <a:latin typeface="Cambria" panose="02040503050406030204" pitchFamily="18" charset="0"/>
                <a:ea typeface="Cambria" panose="02040503050406030204" pitchFamily="18" charset="0"/>
              </a:rPr>
              <a:t>Submitted By: -</a:t>
            </a:r>
          </a:p>
          <a:p>
            <a:r>
              <a:rPr lang="en-IN" sz="2800" dirty="0">
                <a:latin typeface="Cambria" panose="02040503050406030204" pitchFamily="18" charset="0"/>
                <a:ea typeface="Cambria" panose="02040503050406030204" pitchFamily="18" charset="0"/>
              </a:rPr>
              <a:t>Ekhlakh Ahmad.</a:t>
            </a:r>
          </a:p>
          <a:p>
            <a:r>
              <a:rPr lang="en-IN" sz="2800" dirty="0">
                <a:latin typeface="Cambria" panose="02040503050406030204" pitchFamily="18" charset="0"/>
                <a:ea typeface="Cambria" panose="02040503050406030204" pitchFamily="18" charset="0"/>
              </a:rPr>
              <a:t>Reg No.: - 12209166.</a:t>
            </a:r>
          </a:p>
        </p:txBody>
      </p:sp>
      <p:sp>
        <p:nvSpPr>
          <p:cNvPr id="9" name="TextBox 8">
            <a:extLst>
              <a:ext uri="{FF2B5EF4-FFF2-40B4-BE49-F238E27FC236}">
                <a16:creationId xmlns:a16="http://schemas.microsoft.com/office/drawing/2014/main" id="{0E5EF8EF-48C8-CD17-0409-8F9C86695178}"/>
              </a:ext>
            </a:extLst>
          </p:cNvPr>
          <p:cNvSpPr txBox="1"/>
          <p:nvPr/>
        </p:nvSpPr>
        <p:spPr>
          <a:xfrm>
            <a:off x="8015001" y="5277697"/>
            <a:ext cx="4042461" cy="1200329"/>
          </a:xfrm>
          <a:prstGeom prst="rect">
            <a:avLst/>
          </a:prstGeom>
          <a:noFill/>
        </p:spPr>
        <p:txBody>
          <a:bodyPr wrap="square" rtlCol="0">
            <a:spAutoFit/>
          </a:bodyPr>
          <a:lstStyle/>
          <a:p>
            <a:pPr algn="ctr"/>
            <a:r>
              <a:rPr lang="en-IN" sz="3600" b="1" dirty="0">
                <a:solidFill>
                  <a:srgbClr val="FF0000"/>
                </a:solidFill>
                <a:latin typeface="Cambria" panose="02040503050406030204" pitchFamily="18" charset="0"/>
                <a:ea typeface="Cambria" panose="02040503050406030204" pitchFamily="18" charset="0"/>
              </a:rPr>
              <a:t>Submitted To: -</a:t>
            </a:r>
          </a:p>
          <a:p>
            <a:pPr algn="ctr"/>
            <a:r>
              <a:rPr lang="en-IN" sz="3600" dirty="0">
                <a:latin typeface="Cambria" panose="02040503050406030204" pitchFamily="18" charset="0"/>
                <a:ea typeface="Cambria" panose="02040503050406030204" pitchFamily="18" charset="0"/>
              </a:rPr>
              <a:t>Sarabjit Kumar Sir</a:t>
            </a:r>
          </a:p>
        </p:txBody>
      </p:sp>
      <p:sp>
        <p:nvSpPr>
          <p:cNvPr id="2" name="TextBox 1">
            <a:extLst>
              <a:ext uri="{FF2B5EF4-FFF2-40B4-BE49-F238E27FC236}">
                <a16:creationId xmlns:a16="http://schemas.microsoft.com/office/drawing/2014/main" id="{E64DF878-EE0C-40DB-A65F-8D607AF6785C}"/>
              </a:ext>
            </a:extLst>
          </p:cNvPr>
          <p:cNvSpPr txBox="1"/>
          <p:nvPr/>
        </p:nvSpPr>
        <p:spPr>
          <a:xfrm>
            <a:off x="-1" y="134348"/>
            <a:ext cx="12192000" cy="1200329"/>
          </a:xfrm>
          <a:prstGeom prst="rect">
            <a:avLst/>
          </a:prstGeom>
          <a:noFill/>
        </p:spPr>
        <p:txBody>
          <a:bodyPr wrap="square" rtlCol="0">
            <a:spAutoFit/>
          </a:bodyPr>
          <a:lstStyle/>
          <a:p>
            <a:pPr algn="ctr"/>
            <a:r>
              <a:rPr lang="en-US" sz="7200" b="1" dirty="0">
                <a:latin typeface="Arial Rounded MT Bold" panose="020F0704030504030204" pitchFamily="34" charset="0"/>
              </a:rPr>
              <a:t>Tata Consultancy Services</a:t>
            </a:r>
            <a:endParaRPr lang="en-IN" sz="7200" b="1" dirty="0">
              <a:latin typeface="Arial Rounded MT Bold" panose="020F0704030504030204" pitchFamily="34" charset="0"/>
            </a:endParaRPr>
          </a:p>
        </p:txBody>
      </p:sp>
    </p:spTree>
    <p:extLst>
      <p:ext uri="{BB962C8B-B14F-4D97-AF65-F5344CB8AC3E}">
        <p14:creationId xmlns:p14="http://schemas.microsoft.com/office/powerpoint/2010/main" val="17359818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1A837-56C9-091B-40AE-2B62BB4B84C7}"/>
              </a:ext>
            </a:extLst>
          </p:cNvPr>
          <p:cNvSpPr>
            <a:spLocks noGrp="1"/>
          </p:cNvSpPr>
          <p:nvPr>
            <p:ph type="title"/>
          </p:nvPr>
        </p:nvSpPr>
        <p:spPr>
          <a:xfrm>
            <a:off x="574816" y="0"/>
            <a:ext cx="9326880" cy="1320800"/>
          </a:xfrm>
        </p:spPr>
        <p:txBody>
          <a:bodyPr>
            <a:normAutofit fontScale="90000"/>
          </a:bodyPr>
          <a:lstStyle/>
          <a:p>
            <a:r>
              <a:rPr lang="en-IN" sz="6600" b="1" dirty="0">
                <a:solidFill>
                  <a:schemeClr val="tx1"/>
                </a:solidFill>
                <a:latin typeface="Arial Black" panose="020B0A04020102020204" pitchFamily="34" charset="0"/>
              </a:rPr>
              <a:t>Brief About Company</a:t>
            </a:r>
          </a:p>
        </p:txBody>
      </p:sp>
      <p:sp>
        <p:nvSpPr>
          <p:cNvPr id="3" name="TextBox 2">
            <a:extLst>
              <a:ext uri="{FF2B5EF4-FFF2-40B4-BE49-F238E27FC236}">
                <a16:creationId xmlns:a16="http://schemas.microsoft.com/office/drawing/2014/main" id="{3D55CD0F-537F-8DE2-924F-880618BE3282}"/>
              </a:ext>
            </a:extLst>
          </p:cNvPr>
          <p:cNvSpPr txBox="1"/>
          <p:nvPr/>
        </p:nvSpPr>
        <p:spPr>
          <a:xfrm>
            <a:off x="574816" y="868238"/>
            <a:ext cx="11737570" cy="5546327"/>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Tata Consultancy Services (TCS) is an India multinational information technology.</a:t>
            </a:r>
          </a:p>
          <a:p>
            <a:pPr marL="285750" indent="-285750">
              <a:lnSpc>
                <a:spcPct val="20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IT services and consulting company with its headquarters in Mumbai.</a:t>
            </a:r>
          </a:p>
          <a:p>
            <a:pPr marL="285750" indent="-285750">
              <a:lnSpc>
                <a:spcPct val="20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It is a part of the Tata Group and operates in 150 locations across 46 countries.</a:t>
            </a:r>
          </a:p>
          <a:p>
            <a:pPr marL="285750" indent="-285750">
              <a:lnSpc>
                <a:spcPct val="20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TCS is the second largest Indian company by market capitalisation and is among the most valuable IT service brands worldwide.</a:t>
            </a:r>
          </a:p>
          <a:p>
            <a:pPr marL="285750" indent="-285750">
              <a:lnSpc>
                <a:spcPct val="20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The company is non-government and it is registered at Registrar or companies, Mumbai.</a:t>
            </a:r>
          </a:p>
          <a:p>
            <a:pPr marL="285750" indent="-285750">
              <a:lnSpc>
                <a:spcPct val="20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TCS Company Name is “Tata Consultancy Services limited.</a:t>
            </a:r>
          </a:p>
          <a:p>
            <a:pPr marL="285750" indent="-285750">
              <a:lnSpc>
                <a:spcPct val="20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TCS Company Founder Name is Faquir Chand Kohli, J. R. D. Tata, Tata Sons.</a:t>
            </a:r>
          </a:p>
          <a:p>
            <a:pPr marL="285750" indent="-285750">
              <a:lnSpc>
                <a:spcPct val="20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TCS Headquarter in Mumbai, Maharashtra.</a:t>
            </a:r>
          </a:p>
          <a:p>
            <a:pPr marL="285750" indent="-285750">
              <a:lnSpc>
                <a:spcPct val="20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TCS CEO Name – Rajesh Gopinathan (21 Feb 2017 – Present)</a:t>
            </a:r>
          </a:p>
        </p:txBody>
      </p:sp>
    </p:spTree>
    <p:extLst>
      <p:ext uri="{BB962C8B-B14F-4D97-AF65-F5344CB8AC3E}">
        <p14:creationId xmlns:p14="http://schemas.microsoft.com/office/powerpoint/2010/main" val="245102521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84EC-DDB3-DF13-49AF-33F7CCA84AFE}"/>
              </a:ext>
            </a:extLst>
          </p:cNvPr>
          <p:cNvSpPr txBox="1">
            <a:spLocks/>
          </p:cNvSpPr>
          <p:nvPr/>
        </p:nvSpPr>
        <p:spPr>
          <a:xfrm>
            <a:off x="0" y="0"/>
            <a:ext cx="12192000" cy="1463040"/>
          </a:xfrm>
          <a:prstGeom prst="rect">
            <a:avLst/>
          </a:prstGeom>
        </p:spPr>
        <p:txBody>
          <a:bodyPr>
            <a:normAutofit fontScale="82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600" b="1" dirty="0">
                <a:solidFill>
                  <a:schemeClr val="tx1"/>
                </a:solidFill>
                <a:latin typeface="Arial Black" panose="020B0A04020102020204" pitchFamily="34" charset="0"/>
              </a:rPr>
              <a:t>Year of Existence with History.</a:t>
            </a:r>
          </a:p>
        </p:txBody>
      </p:sp>
      <p:sp>
        <p:nvSpPr>
          <p:cNvPr id="3" name="TextBox 2">
            <a:extLst>
              <a:ext uri="{FF2B5EF4-FFF2-40B4-BE49-F238E27FC236}">
                <a16:creationId xmlns:a16="http://schemas.microsoft.com/office/drawing/2014/main" id="{A2503FBE-A5A5-0DFC-629C-05B8C9AF5662}"/>
              </a:ext>
            </a:extLst>
          </p:cNvPr>
          <p:cNvSpPr txBox="1"/>
          <p:nvPr/>
        </p:nvSpPr>
        <p:spPr>
          <a:xfrm>
            <a:off x="710119" y="1305978"/>
            <a:ext cx="10291864" cy="502695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Tata Consultancy Services was founded in 1968 by a division of Tata Sons Ltd.</a:t>
            </a:r>
          </a:p>
          <a:p>
            <a:pPr marL="285750" indent="-285750">
              <a:lnSpc>
                <a:spcPct val="15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TCS acquired company name ICL 1903 in 1970. </a:t>
            </a:r>
          </a:p>
          <a:p>
            <a:pPr marL="285750" indent="-285750">
              <a:lnSpc>
                <a:spcPct val="150000"/>
              </a:lnSpc>
              <a:buFont typeface="Wingdings" panose="05000000000000000000" pitchFamily="2" charset="2"/>
              <a:buChar char="ü"/>
            </a:pPr>
            <a:r>
              <a:rPr lang="en-IN" b="1" dirty="0">
                <a:latin typeface="Cambria" panose="02040503050406030204" pitchFamily="18" charset="0"/>
                <a:ea typeface="Cambria" panose="02040503050406030204" pitchFamily="18" charset="0"/>
              </a:rPr>
              <a:t>After acquiring the company TCS started building software for a common process like financial accounting, share registry work, sales.</a:t>
            </a:r>
          </a:p>
          <a:p>
            <a:pPr marL="285750" indent="-285750">
              <a:lnSpc>
                <a:spcPct val="150000"/>
              </a:lnSpc>
              <a:buFont typeface="Wingdings" panose="05000000000000000000" pitchFamily="2" charset="2"/>
              <a:buChar char="ü"/>
            </a:pPr>
            <a:r>
              <a:rPr lang="en-US" b="1" dirty="0">
                <a:latin typeface="Cambria" panose="02040503050406030204" pitchFamily="18" charset="0"/>
                <a:ea typeface="Cambria" panose="02040503050406030204" pitchFamily="18" charset="0"/>
              </a:rPr>
              <a:t>They started their first international assignment in the year 1971. </a:t>
            </a:r>
          </a:p>
          <a:p>
            <a:pPr marL="285750" indent="-285750">
              <a:lnSpc>
                <a:spcPct val="150000"/>
              </a:lnSpc>
              <a:buFont typeface="Wingdings" panose="05000000000000000000" pitchFamily="2" charset="2"/>
              <a:buChar char="ü"/>
            </a:pPr>
            <a:r>
              <a:rPr lang="en-US" b="1" dirty="0">
                <a:latin typeface="Cambria" panose="02040503050406030204" pitchFamily="18" charset="0"/>
                <a:ea typeface="Cambria" panose="02040503050406030204" pitchFamily="18" charset="0"/>
              </a:rPr>
              <a:t>TCS was growing within a few years of its establishment. </a:t>
            </a:r>
          </a:p>
          <a:p>
            <a:pPr marL="285750" indent="-285750">
              <a:lnSpc>
                <a:spcPct val="150000"/>
              </a:lnSpc>
              <a:buFont typeface="Wingdings" panose="05000000000000000000" pitchFamily="2" charset="2"/>
              <a:buChar char="ü"/>
            </a:pPr>
            <a:r>
              <a:rPr lang="en-US" b="1" dirty="0">
                <a:latin typeface="Cambria" panose="02040503050406030204" pitchFamily="18" charset="0"/>
                <a:ea typeface="Cambria" panose="02040503050406030204" pitchFamily="18" charset="0"/>
              </a:rPr>
              <a:t>After 7 years of its establishment, TCS crossed the $1 million mark in export revenue.</a:t>
            </a:r>
          </a:p>
          <a:p>
            <a:pPr marL="285750" indent="-285750">
              <a:lnSpc>
                <a:spcPct val="150000"/>
              </a:lnSpc>
              <a:buFont typeface="Wingdings" panose="05000000000000000000" pitchFamily="2" charset="2"/>
              <a:buChar char="ü"/>
            </a:pPr>
            <a:r>
              <a:rPr lang="en-US" b="1" dirty="0">
                <a:latin typeface="Cambria" panose="02040503050406030204" pitchFamily="18" charset="0"/>
                <a:ea typeface="Cambria" panose="02040503050406030204" pitchFamily="18" charset="0"/>
              </a:rPr>
              <a:t>TCS opened Tata Research and Design Development Centre (TRDDC) in Pune, India in 1981 with the objective of focusing on computer-aided software engineering i.e. a structured, tool driven approach to software development using process automation.</a:t>
            </a:r>
          </a:p>
          <a:p>
            <a:pPr marL="285750" indent="-285750">
              <a:lnSpc>
                <a:spcPct val="150000"/>
              </a:lnSpc>
              <a:buFont typeface="Wingdings" panose="05000000000000000000" pitchFamily="2" charset="2"/>
              <a:buChar char="ü"/>
            </a:pPr>
            <a:r>
              <a:rPr lang="en-US" b="1" dirty="0">
                <a:latin typeface="Cambria" panose="02040503050406030204" pitchFamily="18" charset="0"/>
                <a:ea typeface="Cambria" panose="02040503050406030204" pitchFamily="18" charset="0"/>
              </a:rPr>
              <a:t>in 1989 TCS signed a huge deal of $10 million</a:t>
            </a:r>
          </a:p>
          <a:p>
            <a:pPr marL="285750" indent="-285750">
              <a:lnSpc>
                <a:spcPct val="150000"/>
              </a:lnSpc>
              <a:buFont typeface="Wingdings" panose="05000000000000000000" pitchFamily="2" charset="2"/>
              <a:buChar char="ü"/>
            </a:pPr>
            <a:r>
              <a:rPr lang="en-US" b="1" dirty="0">
                <a:latin typeface="Cambria" panose="02040503050406030204" pitchFamily="18" charset="0"/>
                <a:ea typeface="Cambria" panose="02040503050406030204" pitchFamily="18" charset="0"/>
              </a:rPr>
              <a:t>$2 million global e-business development facility at Mumbai.</a:t>
            </a:r>
            <a:endParaRPr lang="en-IN"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916498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2DA9B-1550-8A32-07E7-C8087D03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070"/>
            <a:ext cx="12192001" cy="2381610"/>
          </a:xfrm>
          <a:prstGeom prst="rect">
            <a:avLst/>
          </a:prstGeom>
        </p:spPr>
      </p:pic>
      <p:pic>
        <p:nvPicPr>
          <p:cNvPr id="6" name="Picture 5">
            <a:extLst>
              <a:ext uri="{FF2B5EF4-FFF2-40B4-BE49-F238E27FC236}">
                <a16:creationId xmlns:a16="http://schemas.microsoft.com/office/drawing/2014/main" id="{319BE1F0-D360-2044-19FC-248B55036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235" y="2374539"/>
            <a:ext cx="7531331" cy="4483461"/>
          </a:xfrm>
          <a:prstGeom prst="rect">
            <a:avLst/>
          </a:prstGeom>
        </p:spPr>
      </p:pic>
    </p:spTree>
    <p:extLst>
      <p:ext uri="{BB962C8B-B14F-4D97-AF65-F5344CB8AC3E}">
        <p14:creationId xmlns:p14="http://schemas.microsoft.com/office/powerpoint/2010/main" val="20422458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B3723-84A6-8D94-A62E-C693D7605CC3}"/>
              </a:ext>
            </a:extLst>
          </p:cNvPr>
          <p:cNvSpPr txBox="1">
            <a:spLocks/>
          </p:cNvSpPr>
          <p:nvPr/>
        </p:nvSpPr>
        <p:spPr>
          <a:xfrm>
            <a:off x="0" y="33250"/>
            <a:ext cx="12192000" cy="1363288"/>
          </a:xfrm>
          <a:prstGeom prst="rect">
            <a:avLst/>
          </a:prstGeom>
        </p:spPr>
        <p:txBody>
          <a:bodyPr>
            <a:normAutofit fontScale="7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6600" b="1" dirty="0">
                <a:solidFill>
                  <a:schemeClr val="tx1"/>
                </a:solidFill>
                <a:latin typeface="Arial Black" panose="020B0A04020102020204" pitchFamily="34" charset="0"/>
              </a:rPr>
              <a:t>Country of Origin &amp; Countries for Business.</a:t>
            </a:r>
          </a:p>
        </p:txBody>
      </p:sp>
      <p:pic>
        <p:nvPicPr>
          <p:cNvPr id="6" name="Picture 5">
            <a:extLst>
              <a:ext uri="{FF2B5EF4-FFF2-40B4-BE49-F238E27FC236}">
                <a16:creationId xmlns:a16="http://schemas.microsoft.com/office/drawing/2014/main" id="{F14058DE-31CC-5703-D8E3-E9C4E7E6B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38" y="1370171"/>
            <a:ext cx="9576263" cy="5487829"/>
          </a:xfrm>
          <a:prstGeom prst="rect">
            <a:avLst/>
          </a:prstGeom>
        </p:spPr>
      </p:pic>
    </p:spTree>
    <p:extLst>
      <p:ext uri="{BB962C8B-B14F-4D97-AF65-F5344CB8AC3E}">
        <p14:creationId xmlns:p14="http://schemas.microsoft.com/office/powerpoint/2010/main" val="34838216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CDB6-39F5-A59A-A9F6-3FD4FBF25C99}"/>
              </a:ext>
            </a:extLst>
          </p:cNvPr>
          <p:cNvSpPr txBox="1">
            <a:spLocks/>
          </p:cNvSpPr>
          <p:nvPr/>
        </p:nvSpPr>
        <p:spPr>
          <a:xfrm>
            <a:off x="0" y="232755"/>
            <a:ext cx="12192000" cy="914401"/>
          </a:xfrm>
          <a:prstGeom prst="rect">
            <a:avLst/>
          </a:prstGeom>
        </p:spPr>
        <p:txBody>
          <a:bodyPr>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dirty="0">
                <a:solidFill>
                  <a:schemeClr val="tx1"/>
                </a:solidFill>
                <a:latin typeface="Arial Black" panose="020B0A04020102020204" pitchFamily="34" charset="0"/>
              </a:rPr>
              <a:t>Revenue as per the NSE/NYSE(Last 5 Years).</a:t>
            </a:r>
          </a:p>
        </p:txBody>
      </p:sp>
      <p:pic>
        <p:nvPicPr>
          <p:cNvPr id="5" name="Picture 4">
            <a:extLst>
              <a:ext uri="{FF2B5EF4-FFF2-40B4-BE49-F238E27FC236}">
                <a16:creationId xmlns:a16="http://schemas.microsoft.com/office/drawing/2014/main" id="{8311677F-20CF-4DC7-FD6A-1DF2553AA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542" y="756966"/>
            <a:ext cx="6876163" cy="6127274"/>
          </a:xfrm>
          <a:prstGeom prst="rect">
            <a:avLst/>
          </a:prstGeom>
        </p:spPr>
      </p:pic>
    </p:spTree>
    <p:extLst>
      <p:ext uri="{BB962C8B-B14F-4D97-AF65-F5344CB8AC3E}">
        <p14:creationId xmlns:p14="http://schemas.microsoft.com/office/powerpoint/2010/main" val="32846842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D8DD-EFEC-AE9A-ADFF-1C7D1B7D5C79}"/>
              </a:ext>
            </a:extLst>
          </p:cNvPr>
          <p:cNvSpPr txBox="1">
            <a:spLocks/>
          </p:cNvSpPr>
          <p:nvPr/>
        </p:nvSpPr>
        <p:spPr>
          <a:xfrm>
            <a:off x="0" y="232755"/>
            <a:ext cx="12192000" cy="914401"/>
          </a:xfrm>
          <a:prstGeom prst="rect">
            <a:avLst/>
          </a:prstGeom>
        </p:spPr>
        <p:txBody>
          <a:bodyPr>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400" b="1" dirty="0">
                <a:solidFill>
                  <a:schemeClr val="tx1"/>
                </a:solidFill>
                <a:latin typeface="Arial Black" panose="020B0A04020102020204" pitchFamily="34" charset="0"/>
              </a:rPr>
              <a:t>Leadership Hierarchy of the company</a:t>
            </a:r>
          </a:p>
        </p:txBody>
      </p:sp>
      <p:pic>
        <p:nvPicPr>
          <p:cNvPr id="5" name="Picture 4">
            <a:extLst>
              <a:ext uri="{FF2B5EF4-FFF2-40B4-BE49-F238E27FC236}">
                <a16:creationId xmlns:a16="http://schemas.microsoft.com/office/drawing/2014/main" id="{6A3D5033-3A7A-BFF1-DE5F-427255A7A5D6}"/>
              </a:ext>
            </a:extLst>
          </p:cNvPr>
          <p:cNvPicPr>
            <a:picLocks noChangeAspect="1"/>
          </p:cNvPicPr>
          <p:nvPr/>
        </p:nvPicPr>
        <p:blipFill rotWithShape="1">
          <a:blip r:embed="rId2">
            <a:extLst>
              <a:ext uri="{28A0092B-C50C-407E-A947-70E740481C1C}">
                <a14:useLocalDpi xmlns:a14="http://schemas.microsoft.com/office/drawing/2010/main" val="0"/>
              </a:ext>
            </a:extLst>
          </a:blip>
          <a:srcRect b="7560"/>
          <a:stretch/>
        </p:blipFill>
        <p:spPr>
          <a:xfrm>
            <a:off x="0" y="1064029"/>
            <a:ext cx="9044247" cy="5793971"/>
          </a:xfrm>
          <a:prstGeom prst="rect">
            <a:avLst/>
          </a:prstGeom>
        </p:spPr>
      </p:pic>
    </p:spTree>
    <p:extLst>
      <p:ext uri="{BB962C8B-B14F-4D97-AF65-F5344CB8AC3E}">
        <p14:creationId xmlns:p14="http://schemas.microsoft.com/office/powerpoint/2010/main" val="1546902229"/>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342A-DD79-0299-9CDE-4C090C023FFE}"/>
              </a:ext>
            </a:extLst>
          </p:cNvPr>
          <p:cNvSpPr txBox="1">
            <a:spLocks/>
          </p:cNvSpPr>
          <p:nvPr/>
        </p:nvSpPr>
        <p:spPr>
          <a:xfrm>
            <a:off x="0" y="232755"/>
            <a:ext cx="12192000" cy="914401"/>
          </a:xfrm>
          <a:prstGeom prst="rect">
            <a:avLst/>
          </a:prstGeom>
        </p:spPr>
        <p:txBody>
          <a:bodyPr>
            <a:normAutofit fontScale="82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400" b="1" dirty="0">
                <a:solidFill>
                  <a:schemeClr val="tx1"/>
                </a:solidFill>
                <a:latin typeface="Arial Black" panose="020B0A04020102020204" pitchFamily="34" charset="0"/>
              </a:rPr>
              <a:t>References of LPU Alumni working Company</a:t>
            </a:r>
          </a:p>
        </p:txBody>
      </p:sp>
      <p:graphicFrame>
        <p:nvGraphicFramePr>
          <p:cNvPr id="4" name="Table 4">
            <a:extLst>
              <a:ext uri="{FF2B5EF4-FFF2-40B4-BE49-F238E27FC236}">
                <a16:creationId xmlns:a16="http://schemas.microsoft.com/office/drawing/2014/main" id="{42553E43-12FD-9402-84FB-2465D6D1A737}"/>
              </a:ext>
            </a:extLst>
          </p:cNvPr>
          <p:cNvGraphicFramePr>
            <a:graphicFrameLocks noGrp="1"/>
          </p:cNvGraphicFramePr>
          <p:nvPr>
            <p:extLst>
              <p:ext uri="{D42A27DB-BD31-4B8C-83A1-F6EECF244321}">
                <p14:modId xmlns:p14="http://schemas.microsoft.com/office/powerpoint/2010/main" val="1745298278"/>
              </p:ext>
            </p:extLst>
          </p:nvPr>
        </p:nvGraphicFramePr>
        <p:xfrm>
          <a:off x="413125" y="1517054"/>
          <a:ext cx="11365749" cy="4645622"/>
        </p:xfrm>
        <a:graphic>
          <a:graphicData uri="http://schemas.openxmlformats.org/drawingml/2006/table">
            <a:tbl>
              <a:tblPr firstRow="1" bandRow="1">
                <a:tableStyleId>{21E4AEA4-8DFA-4A89-87EB-49C32662AFE0}</a:tableStyleId>
              </a:tblPr>
              <a:tblGrid>
                <a:gridCol w="2533650">
                  <a:extLst>
                    <a:ext uri="{9D8B030D-6E8A-4147-A177-3AD203B41FA5}">
                      <a16:colId xmlns:a16="http://schemas.microsoft.com/office/drawing/2014/main" val="2031649955"/>
                    </a:ext>
                  </a:extLst>
                </a:gridCol>
                <a:gridCol w="3838575">
                  <a:extLst>
                    <a:ext uri="{9D8B030D-6E8A-4147-A177-3AD203B41FA5}">
                      <a16:colId xmlns:a16="http://schemas.microsoft.com/office/drawing/2014/main" val="995064222"/>
                    </a:ext>
                  </a:extLst>
                </a:gridCol>
                <a:gridCol w="4993524">
                  <a:extLst>
                    <a:ext uri="{9D8B030D-6E8A-4147-A177-3AD203B41FA5}">
                      <a16:colId xmlns:a16="http://schemas.microsoft.com/office/drawing/2014/main" val="1407565037"/>
                    </a:ext>
                  </a:extLst>
                </a:gridCol>
              </a:tblGrid>
              <a:tr h="775947">
                <a:tc>
                  <a:txBody>
                    <a:bodyPr/>
                    <a:lstStyle/>
                    <a:p>
                      <a:pPr algn="ctr"/>
                      <a:r>
                        <a:rPr lang="en-IN" sz="3600" dirty="0"/>
                        <a:t>Name</a:t>
                      </a:r>
                    </a:p>
                  </a:txBody>
                  <a:tcPr>
                    <a:solidFill>
                      <a:schemeClr val="tx1"/>
                    </a:solidFill>
                  </a:tcPr>
                </a:tc>
                <a:tc>
                  <a:txBody>
                    <a:bodyPr/>
                    <a:lstStyle/>
                    <a:p>
                      <a:pPr algn="ctr"/>
                      <a:r>
                        <a:rPr lang="en-IN" sz="3600" dirty="0"/>
                        <a:t>Company Name</a:t>
                      </a:r>
                    </a:p>
                  </a:txBody>
                  <a:tcPr>
                    <a:solidFill>
                      <a:schemeClr val="tx1"/>
                    </a:solidFill>
                  </a:tcPr>
                </a:tc>
                <a:tc>
                  <a:txBody>
                    <a:bodyPr/>
                    <a:lstStyle/>
                    <a:p>
                      <a:pPr algn="ctr"/>
                      <a:r>
                        <a:rPr lang="en-IN" sz="3600" dirty="0" err="1"/>
                        <a:t>Linkedin</a:t>
                      </a:r>
                      <a:r>
                        <a:rPr lang="en-IN" sz="3600" dirty="0"/>
                        <a:t> ID, E-mail ID</a:t>
                      </a:r>
                    </a:p>
                  </a:txBody>
                  <a:tcPr>
                    <a:solidFill>
                      <a:schemeClr val="tx1"/>
                    </a:solidFill>
                  </a:tcPr>
                </a:tc>
                <a:extLst>
                  <a:ext uri="{0D108BD9-81ED-4DB2-BD59-A6C34878D82A}">
                    <a16:rowId xmlns:a16="http://schemas.microsoft.com/office/drawing/2014/main" val="1215139726"/>
                  </a:ext>
                </a:extLst>
              </a:tr>
              <a:tr h="775947">
                <a:tc>
                  <a:txBody>
                    <a:bodyPr/>
                    <a:lstStyle/>
                    <a:p>
                      <a:pPr algn="ctr"/>
                      <a:r>
                        <a:rPr lang="en-IN" sz="2000" b="1" dirty="0"/>
                        <a:t>Sravan Kumar</a:t>
                      </a:r>
                    </a:p>
                  </a:txBody>
                  <a:tcPr/>
                </a:tc>
                <a:tc>
                  <a:txBody>
                    <a:bodyPr/>
                    <a:lstStyle/>
                    <a:p>
                      <a:pPr algn="ctr"/>
                      <a:r>
                        <a:rPr lang="en-IN" sz="2000" b="1" dirty="0" err="1"/>
                        <a:t>Cabgemini</a:t>
                      </a:r>
                      <a:endParaRPr lang="en-IN" sz="2000" b="1" dirty="0"/>
                    </a:p>
                  </a:txBody>
                  <a:tcPr/>
                </a:tc>
                <a:tc>
                  <a:txBody>
                    <a:bodyPr/>
                    <a:lstStyle/>
                    <a:p>
                      <a:pPr algn="ctr"/>
                      <a:r>
                        <a:rPr lang="en-IN" sz="2000" i="0" kern="1200" dirty="0">
                          <a:solidFill>
                            <a:srgbClr val="0070C0"/>
                          </a:solidFill>
                          <a:effectLst/>
                          <a:latin typeface="+mn-lt"/>
                          <a:ea typeface="+mn-ea"/>
                          <a:cs typeface="+mn-cs"/>
                          <a:hlinkClick r:id="rId2">
                            <a:extLst>
                              <a:ext uri="{A12FA001-AC4F-418D-AE19-62706E023703}">
                                <ahyp:hlinkClr xmlns:ahyp="http://schemas.microsoft.com/office/drawing/2018/hyperlinkcolor" val="tx"/>
                              </a:ext>
                            </a:extLst>
                          </a:hlinkClick>
                        </a:rPr>
                        <a:t>linkedin.com/in/sravan-kumar-204474149</a:t>
                      </a:r>
                      <a:endParaRPr lang="en-IN" sz="2000" dirty="0">
                        <a:solidFill>
                          <a:srgbClr val="0070C0"/>
                        </a:solidFill>
                      </a:endParaRPr>
                    </a:p>
                  </a:txBody>
                  <a:tcPr/>
                </a:tc>
                <a:extLst>
                  <a:ext uri="{0D108BD9-81ED-4DB2-BD59-A6C34878D82A}">
                    <a16:rowId xmlns:a16="http://schemas.microsoft.com/office/drawing/2014/main" val="2098965825"/>
                  </a:ext>
                </a:extLst>
              </a:tr>
              <a:tr h="765887">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1888222987"/>
                  </a:ext>
                </a:extLst>
              </a:tr>
              <a:tr h="775947">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112522147"/>
                  </a:ext>
                </a:extLst>
              </a:tr>
              <a:tr h="775947">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4276716982"/>
                  </a:ext>
                </a:extLst>
              </a:tr>
              <a:tr h="775947">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1408460784"/>
                  </a:ext>
                </a:extLst>
              </a:tr>
            </a:tbl>
          </a:graphicData>
        </a:graphic>
      </p:graphicFrame>
    </p:spTree>
    <p:extLst>
      <p:ext uri="{BB962C8B-B14F-4D97-AF65-F5344CB8AC3E}">
        <p14:creationId xmlns:p14="http://schemas.microsoft.com/office/powerpoint/2010/main" val="294434068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84EC-DDB3-DF13-49AF-33F7CCA84AFE}"/>
              </a:ext>
            </a:extLst>
          </p:cNvPr>
          <p:cNvSpPr txBox="1">
            <a:spLocks/>
          </p:cNvSpPr>
          <p:nvPr/>
        </p:nvSpPr>
        <p:spPr>
          <a:xfrm>
            <a:off x="0" y="0"/>
            <a:ext cx="12192000" cy="1463040"/>
          </a:xfrm>
          <a:prstGeom prst="rect">
            <a:avLst/>
          </a:prstGeom>
        </p:spPr>
        <p:txBody>
          <a:bodyPr>
            <a:normAutofit fontScale="82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600" b="1" dirty="0">
                <a:solidFill>
                  <a:schemeClr val="tx1"/>
                </a:solidFill>
                <a:latin typeface="Arial Black" panose="020B0A04020102020204" pitchFamily="34" charset="0"/>
              </a:rPr>
              <a:t>Year of Existence with History.</a:t>
            </a:r>
          </a:p>
        </p:txBody>
      </p:sp>
      <p:sp>
        <p:nvSpPr>
          <p:cNvPr id="3" name="TextBox 2">
            <a:extLst>
              <a:ext uri="{FF2B5EF4-FFF2-40B4-BE49-F238E27FC236}">
                <a16:creationId xmlns:a16="http://schemas.microsoft.com/office/drawing/2014/main" id="{A2503FBE-A5A5-0DFC-629C-05B8C9AF5662}"/>
              </a:ext>
            </a:extLst>
          </p:cNvPr>
          <p:cNvSpPr txBox="1"/>
          <p:nvPr/>
        </p:nvSpPr>
        <p:spPr>
          <a:xfrm>
            <a:off x="166255" y="858505"/>
            <a:ext cx="11737570" cy="4195957"/>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It was founded on July 5, 1994 by Jeff Bezos.</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On July 5, 1994 Bezos initially incorporated the company in Washington state with the name </a:t>
            </a:r>
            <a:r>
              <a:rPr lang="en-IN" dirty="0" err="1">
                <a:latin typeface="Cambria" panose="02040503050406030204" pitchFamily="18" charset="0"/>
                <a:ea typeface="Cambria" panose="02040503050406030204" pitchFamily="18" charset="0"/>
              </a:rPr>
              <a:t>Cadabra</a:t>
            </a:r>
            <a:r>
              <a:rPr lang="en-IN" dirty="0">
                <a:latin typeface="Cambria" panose="02040503050406030204" pitchFamily="18" charset="0"/>
                <a:ea typeface="Cambria" panose="02040503050406030204" pitchFamily="18" charset="0"/>
              </a:rPr>
              <a:t>.</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After a few months, he changed the name to Amazon, Because a lawyer misheard its original name as “CADABER”.</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On July 16, 1995, Amazon opened as an online bookseller, selling the world’s largest collection of books to anyone with World Wide Web Access.</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Amazon was selling books in all 50 US states and 45 countries.</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1997: Amazon.com debuts on the web.</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By 1998, Amazon’s revenues had reached an impressive $600 million.</a:t>
            </a:r>
          </a:p>
          <a:p>
            <a:pPr marL="285750" indent="-285750">
              <a:lnSpc>
                <a:spcPct val="150000"/>
              </a:lnSpc>
              <a:buFont typeface="Courier New" panose="02070309020205020404" pitchFamily="49" charset="0"/>
              <a:buChar char="o"/>
            </a:pPr>
            <a:r>
              <a:rPr lang="en-IN" dirty="0">
                <a:latin typeface="Cambria" panose="02040503050406030204" pitchFamily="18" charset="0"/>
                <a:ea typeface="Cambria" panose="02040503050406030204" pitchFamily="18" charset="0"/>
              </a:rPr>
              <a:t>1999: The firm expands into selling toys, electronics, tools, and hardware, Bezos is named Time Magazine’s “person of the Year”.</a:t>
            </a:r>
          </a:p>
        </p:txBody>
      </p:sp>
    </p:spTree>
    <p:extLst>
      <p:ext uri="{BB962C8B-B14F-4D97-AF65-F5344CB8AC3E}">
        <p14:creationId xmlns:p14="http://schemas.microsoft.com/office/powerpoint/2010/main" val="16683341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A1F22-3BAA-1A09-EFA7-564EC17EC9D2}"/>
              </a:ext>
            </a:extLst>
          </p:cNvPr>
          <p:cNvSpPr txBox="1">
            <a:spLocks/>
          </p:cNvSpPr>
          <p:nvPr/>
        </p:nvSpPr>
        <p:spPr>
          <a:xfrm>
            <a:off x="0" y="49880"/>
            <a:ext cx="12192000" cy="914401"/>
          </a:xfrm>
          <a:prstGeom prst="rect">
            <a:avLst/>
          </a:prstGeom>
        </p:spPr>
        <p:txBody>
          <a:bodyPr>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b="1" dirty="0">
                <a:solidFill>
                  <a:schemeClr val="tx1"/>
                </a:solidFill>
                <a:latin typeface="Arial Black" panose="020B0A04020102020204" pitchFamily="34" charset="0"/>
              </a:rPr>
              <a:t>Employee Base (Country wise)</a:t>
            </a:r>
          </a:p>
        </p:txBody>
      </p:sp>
      <p:pic>
        <p:nvPicPr>
          <p:cNvPr id="5" name="Picture 4">
            <a:extLst>
              <a:ext uri="{FF2B5EF4-FFF2-40B4-BE49-F238E27FC236}">
                <a16:creationId xmlns:a16="http://schemas.microsoft.com/office/drawing/2014/main" id="{68807507-B954-BFBD-2C8C-A296071C9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8" y="964281"/>
            <a:ext cx="9509760" cy="5888606"/>
          </a:xfrm>
          <a:prstGeom prst="rect">
            <a:avLst/>
          </a:prstGeom>
        </p:spPr>
      </p:pic>
    </p:spTree>
    <p:extLst>
      <p:ext uri="{BB962C8B-B14F-4D97-AF65-F5344CB8AC3E}">
        <p14:creationId xmlns:p14="http://schemas.microsoft.com/office/powerpoint/2010/main" val="1410625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B1200-CE73-52D1-B0F2-C486C2AE6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921485"/>
          </a:xfrm>
          <a:prstGeom prst="rect">
            <a:avLst/>
          </a:prstGeom>
        </p:spPr>
      </p:pic>
    </p:spTree>
    <p:extLst>
      <p:ext uri="{BB962C8B-B14F-4D97-AF65-F5344CB8AC3E}">
        <p14:creationId xmlns:p14="http://schemas.microsoft.com/office/powerpoint/2010/main" val="2411214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2F00-EF4D-150B-EF61-4B2093405BAD}"/>
              </a:ext>
            </a:extLst>
          </p:cNvPr>
          <p:cNvSpPr txBox="1">
            <a:spLocks/>
          </p:cNvSpPr>
          <p:nvPr/>
        </p:nvSpPr>
        <p:spPr>
          <a:xfrm>
            <a:off x="0" y="49880"/>
            <a:ext cx="12192000" cy="914401"/>
          </a:xfrm>
          <a:prstGeom prst="rect">
            <a:avLst/>
          </a:prstGeom>
        </p:spPr>
        <p:txBody>
          <a:bodyPr>
            <a:normAutofit fontScale="6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latin typeface="Arial Black" panose="020B0A04020102020204" pitchFamily="34" charset="0"/>
              </a:rPr>
              <a:t>R</a:t>
            </a:r>
            <a:r>
              <a:rPr lang="en-IN" sz="4800" b="1" dirty="0" err="1">
                <a:solidFill>
                  <a:schemeClr val="tx1"/>
                </a:solidFill>
                <a:latin typeface="Arial Black" panose="020B0A04020102020204" pitchFamily="34" charset="0"/>
              </a:rPr>
              <a:t>ankings</a:t>
            </a:r>
            <a:r>
              <a:rPr lang="en-IN" sz="4800" b="1" dirty="0">
                <a:solidFill>
                  <a:schemeClr val="tx1"/>
                </a:solidFill>
                <a:latin typeface="Arial Black" panose="020B0A04020102020204" pitchFamily="34" charset="0"/>
              </a:rPr>
              <a:t> of the company(Forbes Fortune 500 etc).</a:t>
            </a:r>
          </a:p>
        </p:txBody>
      </p:sp>
      <p:sp>
        <p:nvSpPr>
          <p:cNvPr id="3" name="TextBox 2">
            <a:extLst>
              <a:ext uri="{FF2B5EF4-FFF2-40B4-BE49-F238E27FC236}">
                <a16:creationId xmlns:a16="http://schemas.microsoft.com/office/drawing/2014/main" id="{C4B24E51-4BFA-701B-7D37-366825845FF7}"/>
              </a:ext>
            </a:extLst>
          </p:cNvPr>
          <p:cNvSpPr txBox="1"/>
          <p:nvPr/>
        </p:nvSpPr>
        <p:spPr>
          <a:xfrm>
            <a:off x="415636" y="581895"/>
            <a:ext cx="11776364" cy="5262979"/>
          </a:xfrm>
          <a:prstGeom prst="rect">
            <a:avLst/>
          </a:prstGeom>
          <a:noFill/>
        </p:spPr>
        <p:txBody>
          <a:bodyPr wrap="square" rtlCol="0">
            <a:spAutoFit/>
          </a:bodyPr>
          <a:lstStyle/>
          <a:p>
            <a:pPr marL="285750" indent="-285750">
              <a:buFont typeface="Wingdings" panose="05000000000000000000" pitchFamily="2" charset="2"/>
              <a:buChar char="v"/>
            </a:pPr>
            <a:r>
              <a:rPr lang="en-US" sz="2800" dirty="0">
                <a:solidFill>
                  <a:srgbClr val="000000"/>
                </a:solidFill>
                <a:latin typeface="Cambria" panose="02040503050406030204" pitchFamily="18" charset="0"/>
                <a:ea typeface="Cambria" panose="02040503050406030204" pitchFamily="18" charset="0"/>
              </a:rPr>
              <a:t>Tata Consultancy Services (TCS) has </a:t>
            </a:r>
            <a:r>
              <a:rPr lang="en-US" sz="2800" b="0" i="0" dirty="0">
                <a:solidFill>
                  <a:srgbClr val="000000"/>
                </a:solidFill>
                <a:effectLst/>
                <a:latin typeface="Cambria" panose="02040503050406030204" pitchFamily="18" charset="0"/>
                <a:ea typeface="Cambria" panose="02040503050406030204" pitchFamily="18" charset="0"/>
              </a:rPr>
              <a:t>been ranked as no. 1 Indian Multinational Information Technology (IT) firm which generate its revenue from various domains.</a:t>
            </a:r>
          </a:p>
          <a:p>
            <a:pPr marL="285750" indent="-285750">
              <a:buFont typeface="Wingdings" panose="05000000000000000000" pitchFamily="2" charset="2"/>
              <a:buChar char="v"/>
            </a:pPr>
            <a:r>
              <a:rPr lang="en-US" sz="2800" b="0" i="0" dirty="0">
                <a:solidFill>
                  <a:srgbClr val="000000"/>
                </a:solidFill>
                <a:effectLst/>
                <a:latin typeface="Cambria" panose="02040503050406030204" pitchFamily="18" charset="0"/>
                <a:ea typeface="Cambria" panose="02040503050406030204" pitchFamily="18" charset="0"/>
              </a:rPr>
              <a:t>As of 2017, it has also been ranked 10th in the Fortune India 500 list.</a:t>
            </a:r>
            <a:endParaRPr lang="en-US" sz="2800" dirty="0">
              <a:solidFill>
                <a:srgbClr val="000000"/>
              </a:solidFill>
              <a:latin typeface="Cambria" panose="02040503050406030204" pitchFamily="18" charset="0"/>
              <a:ea typeface="Cambria" panose="02040503050406030204" pitchFamily="18" charset="0"/>
            </a:endParaRPr>
          </a:p>
          <a:p>
            <a:pPr marL="285750" indent="-285750">
              <a:buFont typeface="Wingdings" panose="05000000000000000000" pitchFamily="2" charset="2"/>
              <a:buChar char="v"/>
            </a:pPr>
            <a:r>
              <a:rPr lang="en-US" sz="2800" b="0" i="0" dirty="0">
                <a:solidFill>
                  <a:srgbClr val="000000"/>
                </a:solidFill>
                <a:effectLst/>
                <a:latin typeface="Cambria" panose="02040503050406030204" pitchFamily="18" charset="0"/>
                <a:ea typeface="Cambria" panose="02040503050406030204" pitchFamily="18" charset="0"/>
              </a:rPr>
              <a:t>It has surpassed Reliance industries by achieving Rs. 6.19 trillion market capitalization and has become the most valued firm of India.</a:t>
            </a:r>
          </a:p>
          <a:p>
            <a:pPr marL="285750" indent="-285750">
              <a:buFont typeface="Wingdings" panose="05000000000000000000" pitchFamily="2" charset="2"/>
              <a:buChar char="v"/>
            </a:pPr>
            <a:r>
              <a:rPr lang="en-US" sz="2800" b="0" i="0" dirty="0">
                <a:solidFill>
                  <a:srgbClr val="000000"/>
                </a:solidFill>
                <a:effectLst/>
                <a:latin typeface="Cambria" panose="02040503050406030204" pitchFamily="18" charset="0"/>
                <a:ea typeface="Cambria" panose="02040503050406030204" pitchFamily="18" charset="0"/>
              </a:rPr>
              <a:t>TCS is on 6th Rank in Top 10 Information Technology (IT) companies in the world 2021.</a:t>
            </a:r>
          </a:p>
          <a:p>
            <a:endParaRPr lang="en-US" sz="2800" b="0" i="0" dirty="0">
              <a:solidFill>
                <a:srgbClr val="000000"/>
              </a:solidFill>
              <a:effectLst/>
              <a:latin typeface="Cambria" panose="02040503050406030204" pitchFamily="18" charset="0"/>
              <a:ea typeface="Cambria" panose="02040503050406030204" pitchFamily="18" charset="0"/>
            </a:endParaRPr>
          </a:p>
          <a:p>
            <a:pPr marL="285750" indent="-285750" algn="l">
              <a:buFont typeface="Wingdings" panose="05000000000000000000" pitchFamily="2" charset="2"/>
              <a:buChar char="v"/>
            </a:pPr>
            <a:r>
              <a:rPr lang="en-IN" sz="2800" b="0" i="0" dirty="0">
                <a:solidFill>
                  <a:srgbClr val="000000"/>
                </a:solidFill>
                <a:effectLst/>
                <a:latin typeface="Cambria" panose="02040503050406030204" pitchFamily="18" charset="0"/>
                <a:ea typeface="Cambria" panose="02040503050406030204" pitchFamily="18" charset="0"/>
              </a:rPr>
              <a:t>Revenue: $25 Billion</a:t>
            </a:r>
          </a:p>
          <a:p>
            <a:pPr algn="l"/>
            <a:endParaRPr lang="en-IN" sz="2800" b="0" i="0" dirty="0">
              <a:solidFill>
                <a:srgbClr val="000000"/>
              </a:solidFill>
              <a:effectLst/>
              <a:latin typeface="Cambria" panose="02040503050406030204" pitchFamily="18" charset="0"/>
              <a:ea typeface="Cambria" panose="02040503050406030204" pitchFamily="18" charset="0"/>
            </a:endParaRPr>
          </a:p>
          <a:p>
            <a:pPr marL="285750" indent="-285750" algn="l">
              <a:buFont typeface="Wingdings" panose="05000000000000000000" pitchFamily="2" charset="2"/>
              <a:buChar char="v"/>
            </a:pPr>
            <a:r>
              <a:rPr lang="en-IN" sz="2800" b="0" i="0" dirty="0">
                <a:solidFill>
                  <a:srgbClr val="000000"/>
                </a:solidFill>
                <a:effectLst/>
                <a:latin typeface="Cambria" panose="02040503050406030204" pitchFamily="18" charset="0"/>
                <a:ea typeface="Cambria" panose="02040503050406030204" pitchFamily="18" charset="0"/>
              </a:rPr>
              <a:t>Net Income: $5.2 Billion</a:t>
            </a:r>
            <a:endParaRPr lang="en-IN" dirty="0"/>
          </a:p>
        </p:txBody>
      </p:sp>
      <p:pic>
        <p:nvPicPr>
          <p:cNvPr id="8" name="Picture 7">
            <a:extLst>
              <a:ext uri="{FF2B5EF4-FFF2-40B4-BE49-F238E27FC236}">
                <a16:creationId xmlns:a16="http://schemas.microsoft.com/office/drawing/2014/main" id="{62F64DE4-E4CD-893C-D476-2676AAEA80AF}"/>
              </a:ext>
            </a:extLst>
          </p:cNvPr>
          <p:cNvPicPr>
            <a:picLocks noChangeAspect="1"/>
          </p:cNvPicPr>
          <p:nvPr/>
        </p:nvPicPr>
        <p:blipFill>
          <a:blip r:embed="rId2"/>
          <a:stretch>
            <a:fillRect/>
          </a:stretch>
        </p:blipFill>
        <p:spPr>
          <a:xfrm>
            <a:off x="7711819" y="3657601"/>
            <a:ext cx="4480181" cy="3237356"/>
          </a:xfrm>
          <a:prstGeom prst="rect">
            <a:avLst/>
          </a:prstGeom>
        </p:spPr>
      </p:pic>
    </p:spTree>
    <p:extLst>
      <p:ext uri="{BB962C8B-B14F-4D97-AF65-F5344CB8AC3E}">
        <p14:creationId xmlns:p14="http://schemas.microsoft.com/office/powerpoint/2010/main" val="338238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F245-66FF-B810-9ADD-DFD1A2E81382}"/>
              </a:ext>
            </a:extLst>
          </p:cNvPr>
          <p:cNvSpPr txBox="1">
            <a:spLocks/>
          </p:cNvSpPr>
          <p:nvPr/>
        </p:nvSpPr>
        <p:spPr>
          <a:xfrm>
            <a:off x="0" y="49880"/>
            <a:ext cx="12192000" cy="914401"/>
          </a:xfrm>
          <a:prstGeom prst="rect">
            <a:avLst/>
          </a:prstGeom>
        </p:spPr>
        <p:txBody>
          <a:bodyPr>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latin typeface="Arial Black" panose="020B0A04020102020204" pitchFamily="34" charset="0"/>
              </a:rPr>
              <a:t>Technologies used in the TCS</a:t>
            </a:r>
            <a:endParaRPr lang="en-IN" sz="4800" b="1" dirty="0">
              <a:solidFill>
                <a:schemeClr val="tx1"/>
              </a:solidFill>
              <a:latin typeface="Arial Black" panose="020B0A04020102020204" pitchFamily="34" charset="0"/>
            </a:endParaRPr>
          </a:p>
        </p:txBody>
      </p:sp>
      <p:pic>
        <p:nvPicPr>
          <p:cNvPr id="4" name="Picture 3">
            <a:extLst>
              <a:ext uri="{FF2B5EF4-FFF2-40B4-BE49-F238E27FC236}">
                <a16:creationId xmlns:a16="http://schemas.microsoft.com/office/drawing/2014/main" id="{8219292E-1F9B-1E28-C13F-B5063920A1E8}"/>
              </a:ext>
            </a:extLst>
          </p:cNvPr>
          <p:cNvPicPr>
            <a:picLocks noChangeAspect="1"/>
          </p:cNvPicPr>
          <p:nvPr/>
        </p:nvPicPr>
        <p:blipFill rotWithShape="1">
          <a:blip r:embed="rId2">
            <a:extLst>
              <a:ext uri="{28A0092B-C50C-407E-A947-70E740481C1C}">
                <a14:useLocalDpi xmlns:a14="http://schemas.microsoft.com/office/drawing/2010/main" val="0"/>
              </a:ext>
            </a:extLst>
          </a:blip>
          <a:srcRect r="11885" b="3566"/>
          <a:stretch/>
        </p:blipFill>
        <p:spPr>
          <a:xfrm>
            <a:off x="282634" y="964281"/>
            <a:ext cx="9027621" cy="5170517"/>
          </a:xfrm>
          <a:prstGeom prst="rect">
            <a:avLst/>
          </a:prstGeom>
        </p:spPr>
      </p:pic>
    </p:spTree>
    <p:extLst>
      <p:ext uri="{BB962C8B-B14F-4D97-AF65-F5344CB8AC3E}">
        <p14:creationId xmlns:p14="http://schemas.microsoft.com/office/powerpoint/2010/main" val="11261593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8961-FF75-8422-F24D-DC20759B9480}"/>
              </a:ext>
            </a:extLst>
          </p:cNvPr>
          <p:cNvSpPr txBox="1">
            <a:spLocks/>
          </p:cNvSpPr>
          <p:nvPr/>
        </p:nvSpPr>
        <p:spPr>
          <a:xfrm>
            <a:off x="0" y="49880"/>
            <a:ext cx="12192000" cy="914401"/>
          </a:xfrm>
          <a:prstGeom prst="rect">
            <a:avLst/>
          </a:prstGeom>
        </p:spPr>
        <p:txBody>
          <a:bodyPr>
            <a:normAutofit fontScale="9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latin typeface="Arial Black" panose="020B0A04020102020204" pitchFamily="34" charset="0"/>
              </a:rPr>
              <a:t>Major Products of the TCS with Clients.</a:t>
            </a:r>
            <a:endParaRPr lang="en-IN" sz="4800" b="1" dirty="0">
              <a:solidFill>
                <a:schemeClr val="tx1"/>
              </a:solidFill>
              <a:latin typeface="Arial Black" panose="020B0A04020102020204" pitchFamily="34" charset="0"/>
            </a:endParaRPr>
          </a:p>
        </p:txBody>
      </p:sp>
      <p:sp>
        <p:nvSpPr>
          <p:cNvPr id="3" name="TextBox 2">
            <a:extLst>
              <a:ext uri="{FF2B5EF4-FFF2-40B4-BE49-F238E27FC236}">
                <a16:creationId xmlns:a16="http://schemas.microsoft.com/office/drawing/2014/main" id="{31ECD331-88AA-DE28-4EF2-E7663EBB9197}"/>
              </a:ext>
            </a:extLst>
          </p:cNvPr>
          <p:cNvSpPr txBox="1"/>
          <p:nvPr/>
        </p:nvSpPr>
        <p:spPr>
          <a:xfrm>
            <a:off x="335280" y="1246914"/>
            <a:ext cx="11856720" cy="5171672"/>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en-IN" sz="3200" b="1" dirty="0">
                <a:latin typeface="Cambria" panose="02040503050406030204" pitchFamily="18" charset="0"/>
                <a:ea typeface="Cambria" panose="02040503050406030204" pitchFamily="18" charset="0"/>
              </a:rPr>
              <a:t>Hospital management software (TATA – HMS)</a:t>
            </a:r>
          </a:p>
          <a:p>
            <a:pPr marL="457200" indent="-457200">
              <a:lnSpc>
                <a:spcPct val="150000"/>
              </a:lnSpc>
              <a:buFont typeface="Wingdings" panose="05000000000000000000" pitchFamily="2" charset="2"/>
              <a:buChar char="ü"/>
            </a:pPr>
            <a:r>
              <a:rPr lang="en-IN" sz="3200" b="1" dirty="0">
                <a:latin typeface="Cambria" panose="02040503050406030204" pitchFamily="18" charset="0"/>
                <a:ea typeface="Cambria" panose="02040503050406030204" pitchFamily="18" charset="0"/>
              </a:rPr>
              <a:t>TATA Bio-Suite</a:t>
            </a:r>
          </a:p>
          <a:p>
            <a:pPr marL="457200" indent="-457200">
              <a:lnSpc>
                <a:spcPct val="150000"/>
              </a:lnSpc>
              <a:buFont typeface="Wingdings" panose="05000000000000000000" pitchFamily="2" charset="2"/>
              <a:buChar char="ü"/>
            </a:pPr>
            <a:r>
              <a:rPr lang="en-IN" sz="3200" b="1" dirty="0">
                <a:latin typeface="Cambria" panose="02040503050406030204" pitchFamily="18" charset="0"/>
                <a:ea typeface="Cambria" panose="02040503050406030204" pitchFamily="18" charset="0"/>
              </a:rPr>
              <a:t>Master craft – modelling tool for software architecture.</a:t>
            </a:r>
          </a:p>
          <a:p>
            <a:pPr marL="457200" indent="-457200">
              <a:lnSpc>
                <a:spcPct val="150000"/>
              </a:lnSpc>
              <a:buFont typeface="Wingdings" panose="05000000000000000000" pitchFamily="2" charset="2"/>
              <a:buChar char="ü"/>
            </a:pPr>
            <a:r>
              <a:rPr lang="en-IN" sz="3200" b="1" dirty="0">
                <a:latin typeface="Cambria" panose="02040503050406030204" pitchFamily="18" charset="0"/>
                <a:ea typeface="Cambria" panose="02040503050406030204" pitchFamily="18" charset="0"/>
              </a:rPr>
              <a:t>ADEX – modelling tool &amp; repository for storing application models.</a:t>
            </a:r>
          </a:p>
          <a:p>
            <a:pPr marL="457200" indent="-457200">
              <a:lnSpc>
                <a:spcPct val="150000"/>
              </a:lnSpc>
              <a:buFont typeface="Wingdings" panose="05000000000000000000" pitchFamily="2" charset="2"/>
              <a:buChar char="ü"/>
            </a:pPr>
            <a:r>
              <a:rPr lang="en-IN" sz="3200" b="1" dirty="0">
                <a:latin typeface="Cambria" panose="02040503050406030204" pitchFamily="18" charset="0"/>
                <a:ea typeface="Cambria" panose="02040503050406030204" pitchFamily="18" charset="0"/>
              </a:rPr>
              <a:t>Apollo (Insurance Software)</a:t>
            </a:r>
          </a:p>
          <a:p>
            <a:pPr marL="457200" indent="-457200">
              <a:lnSpc>
                <a:spcPct val="150000"/>
              </a:lnSpc>
              <a:buFont typeface="Wingdings" panose="05000000000000000000" pitchFamily="2" charset="2"/>
              <a:buChar char="ü"/>
            </a:pPr>
            <a:r>
              <a:rPr lang="en-IN" sz="3200" b="1" dirty="0">
                <a:latin typeface="Cambria" panose="02040503050406030204" pitchFamily="18" charset="0"/>
                <a:ea typeface="Cambria" panose="02040503050406030204" pitchFamily="18" charset="0"/>
              </a:rPr>
              <a:t>IIMS (Integrated Insurance Management System)</a:t>
            </a:r>
          </a:p>
        </p:txBody>
      </p:sp>
    </p:spTree>
    <p:extLst>
      <p:ext uri="{BB962C8B-B14F-4D97-AF65-F5344CB8AC3E}">
        <p14:creationId xmlns:p14="http://schemas.microsoft.com/office/powerpoint/2010/main" val="2323630701"/>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ED8A-D80A-75C5-48C9-D1F324580BAB}"/>
              </a:ext>
            </a:extLst>
          </p:cNvPr>
          <p:cNvSpPr txBox="1">
            <a:spLocks/>
          </p:cNvSpPr>
          <p:nvPr/>
        </p:nvSpPr>
        <p:spPr>
          <a:xfrm>
            <a:off x="0" y="49880"/>
            <a:ext cx="12192000" cy="914401"/>
          </a:xfrm>
          <a:prstGeom prst="rect">
            <a:avLst/>
          </a:prstGeom>
        </p:spPr>
        <p:txBody>
          <a:bodyPr>
            <a:normAutofit fontScale="9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latin typeface="Arial Black" panose="020B0A04020102020204" pitchFamily="34" charset="0"/>
              </a:rPr>
              <a:t>Major Services by the TCS with Clients.</a:t>
            </a:r>
            <a:endParaRPr lang="en-IN" sz="4800" b="1" dirty="0">
              <a:solidFill>
                <a:schemeClr val="tx1"/>
              </a:solidFill>
              <a:latin typeface="Arial Black" panose="020B0A04020102020204" pitchFamily="34" charset="0"/>
            </a:endParaRPr>
          </a:p>
        </p:txBody>
      </p:sp>
      <p:pic>
        <p:nvPicPr>
          <p:cNvPr id="5" name="Picture 4">
            <a:extLst>
              <a:ext uri="{FF2B5EF4-FFF2-40B4-BE49-F238E27FC236}">
                <a16:creationId xmlns:a16="http://schemas.microsoft.com/office/drawing/2014/main" id="{B456CC0F-C809-A496-D69A-D2C8AC21D9C6}"/>
              </a:ext>
            </a:extLst>
          </p:cNvPr>
          <p:cNvPicPr>
            <a:picLocks noChangeAspect="1"/>
          </p:cNvPicPr>
          <p:nvPr/>
        </p:nvPicPr>
        <p:blipFill rotWithShape="1">
          <a:blip r:embed="rId2">
            <a:extLst>
              <a:ext uri="{28A0092B-C50C-407E-A947-70E740481C1C}">
                <a14:useLocalDpi xmlns:a14="http://schemas.microsoft.com/office/drawing/2010/main" val="0"/>
              </a:ext>
            </a:extLst>
          </a:blip>
          <a:srcRect r="1480" b="11351"/>
          <a:stretch/>
        </p:blipFill>
        <p:spPr>
          <a:xfrm>
            <a:off x="449324" y="734532"/>
            <a:ext cx="9064326" cy="6123468"/>
          </a:xfrm>
          <a:prstGeom prst="rect">
            <a:avLst/>
          </a:prstGeom>
        </p:spPr>
      </p:pic>
    </p:spTree>
    <p:extLst>
      <p:ext uri="{BB962C8B-B14F-4D97-AF65-F5344CB8AC3E}">
        <p14:creationId xmlns:p14="http://schemas.microsoft.com/office/powerpoint/2010/main" val="1264541463"/>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3FC0-F212-25B9-195A-896022415FCE}"/>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chemeClr val="tx1"/>
                </a:solidFill>
                <a:latin typeface="Arial Black" panose="020B0A04020102020204" pitchFamily="34" charset="0"/>
              </a:rPr>
              <a:t>Operational verticals of the TCS with clients</a:t>
            </a:r>
            <a:endParaRPr lang="en-IN" sz="4000" b="1" dirty="0">
              <a:solidFill>
                <a:schemeClr val="tx1"/>
              </a:solidFill>
              <a:latin typeface="Arial Black" panose="020B0A04020102020204" pitchFamily="34" charset="0"/>
            </a:endParaRPr>
          </a:p>
        </p:txBody>
      </p:sp>
      <p:pic>
        <p:nvPicPr>
          <p:cNvPr id="7" name="Picture 6">
            <a:extLst>
              <a:ext uri="{FF2B5EF4-FFF2-40B4-BE49-F238E27FC236}">
                <a16:creationId xmlns:a16="http://schemas.microsoft.com/office/drawing/2014/main" id="{7B157F8B-B473-A5BB-E74E-E910C0275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03" y="1263535"/>
            <a:ext cx="9133753" cy="4726686"/>
          </a:xfrm>
          <a:prstGeom prst="rect">
            <a:avLst/>
          </a:prstGeom>
        </p:spPr>
      </p:pic>
    </p:spTree>
    <p:extLst>
      <p:ext uri="{BB962C8B-B14F-4D97-AF65-F5344CB8AC3E}">
        <p14:creationId xmlns:p14="http://schemas.microsoft.com/office/powerpoint/2010/main" val="2454880789"/>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3CD6-97EC-B00C-196F-A9C382C7D44E}"/>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solidFill>
                  <a:schemeClr val="tx1"/>
                </a:solidFill>
                <a:latin typeface="Cambria" panose="02040503050406030204" pitchFamily="18" charset="0"/>
                <a:ea typeface="Cambria" panose="02040503050406030204" pitchFamily="18" charset="0"/>
              </a:rPr>
              <a:t>Role you are interested with TCS</a:t>
            </a:r>
            <a:endParaRPr lang="en-IN" sz="5400" b="1" dirty="0">
              <a:solidFill>
                <a:schemeClr val="tx1"/>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408C0931-58A5-11C9-5F2A-391A4D7772E9}"/>
              </a:ext>
            </a:extLst>
          </p:cNvPr>
          <p:cNvSpPr txBox="1"/>
          <p:nvPr/>
        </p:nvSpPr>
        <p:spPr>
          <a:xfrm>
            <a:off x="232756" y="1263535"/>
            <a:ext cx="11621193" cy="5078313"/>
          </a:xfrm>
          <a:prstGeom prst="rect">
            <a:avLst/>
          </a:prstGeom>
          <a:noFill/>
        </p:spPr>
        <p:txBody>
          <a:bodyPr wrap="square" rtlCol="0">
            <a:spAutoFit/>
          </a:bodyPr>
          <a:lstStyle/>
          <a:p>
            <a:pPr marL="342900" indent="-342900">
              <a:lnSpc>
                <a:spcPct val="250000"/>
              </a:lnSpc>
              <a:buFont typeface="Wingdings" panose="05000000000000000000" pitchFamily="2" charset="2"/>
              <a:buChar char="q"/>
            </a:pPr>
            <a:r>
              <a:rPr lang="en-US" sz="2400" b="1" i="0" dirty="0">
                <a:effectLst/>
                <a:latin typeface="Cambria" panose="02040503050406030204" pitchFamily="18" charset="0"/>
                <a:ea typeface="Cambria" panose="02040503050406030204" pitchFamily="18" charset="0"/>
              </a:rPr>
              <a:t>TCS is a fast-paced company that has very high expectations of its employees. </a:t>
            </a:r>
          </a:p>
          <a:p>
            <a:pPr marL="342900" indent="-342900">
              <a:lnSpc>
                <a:spcPct val="250000"/>
              </a:lnSpc>
              <a:buFont typeface="Wingdings" panose="05000000000000000000" pitchFamily="2" charset="2"/>
              <a:buChar char="q"/>
            </a:pPr>
            <a:r>
              <a:rPr lang="en-US" sz="2400" b="1" dirty="0">
                <a:latin typeface="Cambria" panose="02040503050406030204" pitchFamily="18" charset="0"/>
                <a:ea typeface="Cambria" panose="02040503050406030204" pitchFamily="18" charset="0"/>
              </a:rPr>
              <a:t>Many aim to get at job at this US multinational technology company.</a:t>
            </a:r>
          </a:p>
          <a:p>
            <a:pPr marL="342900" indent="-342900">
              <a:lnSpc>
                <a:spcPct val="250000"/>
              </a:lnSpc>
              <a:buFont typeface="Wingdings" panose="05000000000000000000" pitchFamily="2" charset="2"/>
              <a:buChar char="q"/>
            </a:pPr>
            <a:r>
              <a:rPr lang="en-US" sz="2400" b="1" dirty="0">
                <a:latin typeface="Cambria" panose="02040503050406030204" pitchFamily="18" charset="0"/>
                <a:ea typeface="Cambria" panose="02040503050406030204" pitchFamily="18" charset="0"/>
              </a:rPr>
              <a:t>Because this a top company in the field/industry.</a:t>
            </a:r>
          </a:p>
          <a:p>
            <a:pPr marL="342900" indent="-342900">
              <a:lnSpc>
                <a:spcPct val="250000"/>
              </a:lnSpc>
              <a:buFont typeface="Wingdings" panose="05000000000000000000" pitchFamily="2" charset="2"/>
              <a:buChar char="q"/>
            </a:pPr>
            <a:r>
              <a:rPr lang="en-US" sz="2400" b="1" dirty="0">
                <a:latin typeface="Cambria" panose="02040503050406030204" pitchFamily="18" charset="0"/>
                <a:ea typeface="Cambria" panose="02040503050406030204" pitchFamily="18" charset="0"/>
              </a:rPr>
              <a:t>This company have a great reputation for customer service.</a:t>
            </a:r>
          </a:p>
          <a:p>
            <a:pPr marL="342900" indent="-342900">
              <a:lnSpc>
                <a:spcPct val="250000"/>
              </a:lnSpc>
              <a:buFont typeface="Wingdings" panose="05000000000000000000" pitchFamily="2" charset="2"/>
              <a:buChar char="q"/>
            </a:pPr>
            <a:r>
              <a:rPr lang="en-US" sz="2400" b="1" dirty="0">
                <a:latin typeface="Cambria" panose="02040503050406030204" pitchFamily="18" charset="0"/>
                <a:ea typeface="Cambria" panose="02040503050406030204" pitchFamily="18" charset="0"/>
              </a:rPr>
              <a:t>This company known for being a great place to work. Etc.</a:t>
            </a:r>
          </a:p>
          <a:p>
            <a:pPr marL="342900" indent="-342900">
              <a:buFont typeface="Wingdings" panose="05000000000000000000" pitchFamily="2" charset="2"/>
              <a:buChar char="q"/>
            </a:pPr>
            <a:endParaRPr lang="en-IN" sz="24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312503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D326-D729-3119-AACE-EB3F7B1683F0}"/>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solidFill>
                  <a:schemeClr val="tx1"/>
                </a:solidFill>
                <a:latin typeface="Cambria" panose="02040503050406030204" pitchFamily="18" charset="0"/>
                <a:ea typeface="Cambria" panose="02040503050406030204" pitchFamily="18" charset="0"/>
              </a:rPr>
              <a:t>Packages offered by TCS for role</a:t>
            </a:r>
            <a:endParaRPr lang="en-IN" sz="5400" b="1" dirty="0">
              <a:solidFill>
                <a:schemeClr val="tx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40887ACB-B9EA-CE3D-1DB3-668664A83E35}"/>
              </a:ext>
            </a:extLst>
          </p:cNvPr>
          <p:cNvPicPr>
            <a:picLocks noChangeAspect="1"/>
          </p:cNvPicPr>
          <p:nvPr/>
        </p:nvPicPr>
        <p:blipFill rotWithShape="1">
          <a:blip r:embed="rId2">
            <a:extLst>
              <a:ext uri="{28A0092B-C50C-407E-A947-70E740481C1C}">
                <a14:useLocalDpi xmlns:a14="http://schemas.microsoft.com/office/drawing/2010/main" val="0"/>
              </a:ext>
            </a:extLst>
          </a:blip>
          <a:srcRect l="2443" t="9087" r="2248" b="8589"/>
          <a:stretch/>
        </p:blipFill>
        <p:spPr>
          <a:xfrm>
            <a:off x="301553" y="1449420"/>
            <a:ext cx="9265537" cy="3988341"/>
          </a:xfrm>
          <a:prstGeom prst="rect">
            <a:avLst/>
          </a:prstGeom>
        </p:spPr>
      </p:pic>
    </p:spTree>
    <p:extLst>
      <p:ext uri="{BB962C8B-B14F-4D97-AF65-F5344CB8AC3E}">
        <p14:creationId xmlns:p14="http://schemas.microsoft.com/office/powerpoint/2010/main" val="2786896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EB15-B727-C835-09D6-1DA65910ACC5}"/>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solidFill>
                  <a:schemeClr val="tx1"/>
                </a:solidFill>
                <a:latin typeface="Cambria" panose="02040503050406030204" pitchFamily="18" charset="0"/>
                <a:ea typeface="Cambria" panose="02040503050406030204" pitchFamily="18" charset="0"/>
              </a:rPr>
              <a:t>Visits company gave to LPU Campus</a:t>
            </a:r>
            <a:endParaRPr lang="en-IN" sz="5400" b="1" dirty="0">
              <a:solidFill>
                <a:schemeClr val="tx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14BF29C5-826D-82D5-AC0B-3B7386F1B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756" y="1719431"/>
            <a:ext cx="8988714" cy="3869055"/>
          </a:xfrm>
          <a:prstGeom prst="rect">
            <a:avLst/>
          </a:prstGeom>
        </p:spPr>
      </p:pic>
    </p:spTree>
    <p:extLst>
      <p:ext uri="{BB962C8B-B14F-4D97-AF65-F5344CB8AC3E}">
        <p14:creationId xmlns:p14="http://schemas.microsoft.com/office/powerpoint/2010/main" val="2593491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685276-FB45-2581-D8B7-59CBB9E31071}"/>
              </a:ext>
            </a:extLst>
          </p:cNvPr>
          <p:cNvPicPr>
            <a:picLocks noChangeAspect="1"/>
          </p:cNvPicPr>
          <p:nvPr/>
        </p:nvPicPr>
        <p:blipFill rotWithShape="1">
          <a:blip r:embed="rId2">
            <a:extLst>
              <a:ext uri="{28A0092B-C50C-407E-A947-70E740481C1C}">
                <a14:useLocalDpi xmlns:a14="http://schemas.microsoft.com/office/drawing/2010/main" val="0"/>
              </a:ext>
            </a:extLst>
          </a:blip>
          <a:srcRect l="16431" r="14817"/>
          <a:stretch/>
        </p:blipFill>
        <p:spPr>
          <a:xfrm>
            <a:off x="612843" y="203688"/>
            <a:ext cx="4640094" cy="4251931"/>
          </a:xfrm>
          <a:prstGeom prst="rect">
            <a:avLst/>
          </a:prstGeom>
        </p:spPr>
      </p:pic>
      <p:pic>
        <p:nvPicPr>
          <p:cNvPr id="7" name="Picture 6">
            <a:extLst>
              <a:ext uri="{FF2B5EF4-FFF2-40B4-BE49-F238E27FC236}">
                <a16:creationId xmlns:a16="http://schemas.microsoft.com/office/drawing/2014/main" id="{5018CE9C-497A-50B6-AB8C-02E5CBA2B80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6734" t="11121" r="8801" b="6863"/>
          <a:stretch/>
        </p:blipFill>
        <p:spPr>
          <a:xfrm>
            <a:off x="7818089" y="367850"/>
            <a:ext cx="4040773" cy="3923609"/>
          </a:xfrm>
          <a:prstGeom prst="rect">
            <a:avLst/>
          </a:prstGeom>
        </p:spPr>
      </p:pic>
      <p:sp>
        <p:nvSpPr>
          <p:cNvPr id="8" name="TextBox 7">
            <a:extLst>
              <a:ext uri="{FF2B5EF4-FFF2-40B4-BE49-F238E27FC236}">
                <a16:creationId xmlns:a16="http://schemas.microsoft.com/office/drawing/2014/main" id="{49CFFFE7-474B-D6BC-4365-8A24FE83DBA8}"/>
              </a:ext>
            </a:extLst>
          </p:cNvPr>
          <p:cNvSpPr txBox="1"/>
          <p:nvPr/>
        </p:nvSpPr>
        <p:spPr>
          <a:xfrm>
            <a:off x="863021" y="4648612"/>
            <a:ext cx="4139738" cy="646331"/>
          </a:xfrm>
          <a:prstGeom prst="rect">
            <a:avLst/>
          </a:prstGeom>
          <a:noFill/>
        </p:spPr>
        <p:txBody>
          <a:bodyPr wrap="square" rtlCol="0">
            <a:spAutoFit/>
          </a:bodyPr>
          <a:lstStyle/>
          <a:p>
            <a:pPr algn="ctr"/>
            <a:r>
              <a:rPr lang="en-IN" sz="3600" b="1" dirty="0"/>
              <a:t>Amazon Old LOGO</a:t>
            </a:r>
          </a:p>
        </p:txBody>
      </p:sp>
      <p:sp>
        <p:nvSpPr>
          <p:cNvPr id="9" name="TextBox 8">
            <a:extLst>
              <a:ext uri="{FF2B5EF4-FFF2-40B4-BE49-F238E27FC236}">
                <a16:creationId xmlns:a16="http://schemas.microsoft.com/office/drawing/2014/main" id="{89BDF6D5-9922-FBA2-8FD3-0C80EE867E7C}"/>
              </a:ext>
            </a:extLst>
          </p:cNvPr>
          <p:cNvSpPr txBox="1"/>
          <p:nvPr/>
        </p:nvSpPr>
        <p:spPr>
          <a:xfrm>
            <a:off x="7607554" y="4736160"/>
            <a:ext cx="4461841" cy="646331"/>
          </a:xfrm>
          <a:prstGeom prst="rect">
            <a:avLst/>
          </a:prstGeom>
          <a:noFill/>
        </p:spPr>
        <p:txBody>
          <a:bodyPr wrap="square" rtlCol="0">
            <a:spAutoFit/>
          </a:bodyPr>
          <a:lstStyle/>
          <a:p>
            <a:pPr algn="ctr"/>
            <a:r>
              <a:rPr lang="en-IN" sz="3600" b="1" dirty="0"/>
              <a:t>Amazon New LOGO</a:t>
            </a:r>
          </a:p>
        </p:txBody>
      </p:sp>
    </p:spTree>
    <p:extLst>
      <p:ext uri="{BB962C8B-B14F-4D97-AF65-F5344CB8AC3E}">
        <p14:creationId xmlns:p14="http://schemas.microsoft.com/office/powerpoint/2010/main" val="300083706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4213-D182-067E-F207-9322F0514AA2}"/>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solidFill>
                  <a:schemeClr val="tx1"/>
                </a:solidFill>
                <a:latin typeface="Cambria" panose="02040503050406030204" pitchFamily="18" charset="0"/>
                <a:ea typeface="Cambria" panose="02040503050406030204" pitchFamily="18" charset="0"/>
              </a:rPr>
              <a:t>Pros &amp; Cons of the company you have considered for you</a:t>
            </a:r>
            <a:endParaRPr lang="en-IN" sz="5400" b="1" dirty="0">
              <a:solidFill>
                <a:schemeClr val="tx1"/>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B53F8333-D544-6A40-A528-D5FCB4893D31}"/>
              </a:ext>
            </a:extLst>
          </p:cNvPr>
          <p:cNvSpPr txBox="1"/>
          <p:nvPr/>
        </p:nvSpPr>
        <p:spPr>
          <a:xfrm>
            <a:off x="198120" y="1950720"/>
            <a:ext cx="10363200" cy="4433008"/>
          </a:xfrm>
          <a:prstGeom prst="rect">
            <a:avLst/>
          </a:prstGeom>
          <a:noFill/>
        </p:spPr>
        <p:txBody>
          <a:bodyPr wrap="square" rtlCol="0">
            <a:spAutoFit/>
          </a:bodyPr>
          <a:lstStyle/>
          <a:p>
            <a:pPr marL="457200" indent="-457200">
              <a:lnSpc>
                <a:spcPct val="150000"/>
              </a:lnSpc>
              <a:buFont typeface="Wingdings" panose="05000000000000000000" pitchFamily="2" charset="2"/>
              <a:buChar char="q"/>
            </a:pPr>
            <a:r>
              <a:rPr lang="en-US" sz="3200" b="1" dirty="0">
                <a:latin typeface="Cambria" panose="02040503050406030204" pitchFamily="18" charset="0"/>
                <a:ea typeface="Cambria" panose="02040503050406030204" pitchFamily="18" charset="0"/>
              </a:rPr>
              <a:t>You have financial security</a:t>
            </a:r>
          </a:p>
          <a:p>
            <a:pPr marL="457200" indent="-457200">
              <a:lnSpc>
                <a:spcPct val="150000"/>
              </a:lnSpc>
              <a:buFont typeface="Wingdings" panose="05000000000000000000" pitchFamily="2" charset="2"/>
              <a:buChar char="q"/>
            </a:pPr>
            <a:r>
              <a:rPr lang="en-US" sz="3200" b="1" dirty="0">
                <a:latin typeface="Cambria" panose="02040503050406030204" pitchFamily="18" charset="0"/>
                <a:ea typeface="Cambria" panose="02040503050406030204" pitchFamily="18" charset="0"/>
              </a:rPr>
              <a:t>You get more perks and benefits</a:t>
            </a:r>
          </a:p>
          <a:p>
            <a:pPr marL="457200" indent="-457200">
              <a:lnSpc>
                <a:spcPct val="150000"/>
              </a:lnSpc>
              <a:buFont typeface="Wingdings" panose="05000000000000000000" pitchFamily="2" charset="2"/>
              <a:buChar char="q"/>
            </a:pPr>
            <a:r>
              <a:rPr lang="en-US" sz="3200" b="1" dirty="0">
                <a:latin typeface="Cambria" panose="02040503050406030204" pitchFamily="18" charset="0"/>
                <a:ea typeface="Cambria" panose="02040503050406030204" pitchFamily="18" charset="0"/>
              </a:rPr>
              <a:t>There are well-defined processes</a:t>
            </a:r>
          </a:p>
          <a:p>
            <a:pPr marL="457200" indent="-457200">
              <a:lnSpc>
                <a:spcPct val="150000"/>
              </a:lnSpc>
              <a:buFont typeface="Wingdings" panose="05000000000000000000" pitchFamily="2" charset="2"/>
              <a:buChar char="q"/>
            </a:pPr>
            <a:r>
              <a:rPr lang="en-US" sz="3200" b="1" dirty="0">
                <a:latin typeface="Cambria" panose="02040503050406030204" pitchFamily="18" charset="0"/>
                <a:ea typeface="Cambria" panose="02040503050406030204" pitchFamily="18" charset="0"/>
              </a:rPr>
              <a:t>You will have a better status</a:t>
            </a:r>
          </a:p>
          <a:p>
            <a:pPr marL="457200" indent="-457200">
              <a:lnSpc>
                <a:spcPct val="150000"/>
              </a:lnSpc>
              <a:buFont typeface="Wingdings" panose="05000000000000000000" pitchFamily="2" charset="2"/>
              <a:buChar char="q"/>
            </a:pPr>
            <a:r>
              <a:rPr lang="en-US" sz="3200" b="1" dirty="0">
                <a:latin typeface="Cambria" panose="02040503050406030204" pitchFamily="18" charset="0"/>
                <a:ea typeface="Cambria" panose="02040503050406030204" pitchFamily="18" charset="0"/>
              </a:rPr>
              <a:t>There are more career development opportunities</a:t>
            </a:r>
          </a:p>
          <a:p>
            <a:pPr marL="457200" indent="-457200">
              <a:lnSpc>
                <a:spcPct val="150000"/>
              </a:lnSpc>
              <a:buFont typeface="Wingdings" panose="05000000000000000000" pitchFamily="2" charset="2"/>
              <a:buChar char="q"/>
            </a:pPr>
            <a:r>
              <a:rPr lang="en-US" sz="3200" b="1" dirty="0">
                <a:latin typeface="Cambria" panose="02040503050406030204" pitchFamily="18" charset="0"/>
                <a:ea typeface="Cambria" panose="02040503050406030204" pitchFamily="18" charset="0"/>
              </a:rPr>
              <a:t>The cons of working for a large company</a:t>
            </a:r>
            <a:endParaRPr lang="en-IN"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435846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8028-A446-33C9-1846-5B835A55D3F4}"/>
              </a:ext>
            </a:extLst>
          </p:cNvPr>
          <p:cNvSpPr txBox="1">
            <a:spLocks/>
          </p:cNvSpPr>
          <p:nvPr/>
        </p:nvSpPr>
        <p:spPr>
          <a:xfrm>
            <a:off x="0" y="49880"/>
            <a:ext cx="12192000" cy="1213655"/>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b="1" dirty="0">
                <a:solidFill>
                  <a:schemeClr val="tx1"/>
                </a:solidFill>
                <a:latin typeface="Cambria" panose="02040503050406030204" pitchFamily="18" charset="0"/>
                <a:ea typeface="Cambria" panose="02040503050406030204" pitchFamily="18" charset="0"/>
              </a:rPr>
              <a:t>List of the references weblinks, articles etc.</a:t>
            </a:r>
            <a:endParaRPr lang="en-IN" sz="5400" b="1" dirty="0">
              <a:solidFill>
                <a:schemeClr val="tx1"/>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BA0A6A22-721E-5A62-8E08-448A7A06ED36}"/>
              </a:ext>
            </a:extLst>
          </p:cNvPr>
          <p:cNvSpPr txBox="1"/>
          <p:nvPr/>
        </p:nvSpPr>
        <p:spPr>
          <a:xfrm>
            <a:off x="775335" y="1836420"/>
            <a:ext cx="10789920" cy="600164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3200" dirty="0">
                <a:solidFill>
                  <a:srgbClr val="0070C0"/>
                </a:solidFill>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https://www.careeraddict.com/</a:t>
            </a:r>
            <a:endParaRPr lang="en-IN" sz="3200" dirty="0">
              <a:solidFill>
                <a:srgbClr val="0070C0"/>
              </a:solidFill>
              <a:latin typeface="Cambria" panose="02040503050406030204" pitchFamily="18" charset="0"/>
              <a:ea typeface="Cambria" panose="02040503050406030204" pitchFamily="18" charset="0"/>
            </a:endParaRPr>
          </a:p>
          <a:p>
            <a:pPr marL="457200" indent="-457200">
              <a:lnSpc>
                <a:spcPct val="150000"/>
              </a:lnSpc>
              <a:buFont typeface="Arial" panose="020B0604020202020204" pitchFamily="34" charset="0"/>
              <a:buChar char="•"/>
            </a:pPr>
            <a:r>
              <a:rPr lang="en-IN" sz="3200" dirty="0">
                <a:solidFill>
                  <a:srgbClr val="0070C0"/>
                </a:solidFill>
                <a:effectLst/>
                <a:hlinkClick r:id="rId3">
                  <a:extLst>
                    <a:ext uri="{A12FA001-AC4F-418D-AE19-62706E023703}">
                      <ahyp:hlinkClr xmlns:ahyp="http://schemas.microsoft.com/office/drawing/2018/hyperlinkcolor" val="tx"/>
                    </a:ext>
                  </a:extLst>
                </a:hlinkClick>
              </a:rPr>
              <a:t>https://www.quora.com/</a:t>
            </a:r>
            <a:endParaRPr lang="en-IN" sz="3200" dirty="0">
              <a:solidFill>
                <a:srgbClr val="0070C0"/>
              </a:solidFill>
              <a:effectLst/>
            </a:endParaRPr>
          </a:p>
          <a:p>
            <a:pPr marL="457200" indent="-457200">
              <a:lnSpc>
                <a:spcPct val="150000"/>
              </a:lnSpc>
              <a:buFont typeface="Arial" panose="020B0604020202020204" pitchFamily="34" charset="0"/>
              <a:buChar char="•"/>
            </a:pPr>
            <a:r>
              <a:rPr lang="en-IN" sz="3200" dirty="0">
                <a:solidFill>
                  <a:srgbClr val="0070C0"/>
                </a:solidFill>
                <a:effectLst/>
                <a:hlinkClick r:id="rId4">
                  <a:extLst>
                    <a:ext uri="{A12FA001-AC4F-418D-AE19-62706E023703}">
                      <ahyp:hlinkClr xmlns:ahyp="http://schemas.microsoft.com/office/drawing/2018/hyperlinkcolor" val="tx"/>
                    </a:ext>
                  </a:extLst>
                </a:hlinkClick>
              </a:rPr>
              <a:t>https://www.wikipedia.org/</a:t>
            </a:r>
            <a:endParaRPr lang="en-IN" sz="3200" dirty="0">
              <a:solidFill>
                <a:srgbClr val="0070C0"/>
              </a:solidFill>
              <a:effectLst/>
            </a:endParaRPr>
          </a:p>
          <a:p>
            <a:pPr marL="457200" indent="-457200">
              <a:lnSpc>
                <a:spcPct val="150000"/>
              </a:lnSpc>
              <a:buFont typeface="Arial" panose="020B0604020202020204" pitchFamily="34" charset="0"/>
              <a:buChar char="•"/>
            </a:pPr>
            <a:r>
              <a:rPr lang="en-IN" sz="3200" dirty="0">
                <a:solidFill>
                  <a:srgbClr val="0070C0"/>
                </a:solidFill>
                <a:effectLst/>
                <a:hlinkClick r:id="rId5">
                  <a:extLst>
                    <a:ext uri="{A12FA001-AC4F-418D-AE19-62706E023703}">
                      <ahyp:hlinkClr xmlns:ahyp="http://schemas.microsoft.com/office/drawing/2018/hyperlinkcolor" val="tx"/>
                    </a:ext>
                  </a:extLst>
                </a:hlinkClick>
              </a:rPr>
              <a:t>https://w3techs.com/</a:t>
            </a:r>
            <a:endParaRPr lang="en-IN" sz="3200" dirty="0">
              <a:solidFill>
                <a:srgbClr val="0070C0"/>
              </a:solidFill>
            </a:endParaRPr>
          </a:p>
          <a:p>
            <a:pPr marL="457200" indent="-457200">
              <a:lnSpc>
                <a:spcPct val="150000"/>
              </a:lnSpc>
              <a:buFont typeface="Arial" panose="020B0604020202020204" pitchFamily="34" charset="0"/>
              <a:buChar char="•"/>
            </a:pPr>
            <a:r>
              <a:rPr lang="en-IN" sz="3200" dirty="0">
                <a:solidFill>
                  <a:srgbClr val="0070C0"/>
                </a:solidFill>
              </a:rPr>
              <a:t>https://www.tcs.com/</a:t>
            </a:r>
            <a:endParaRPr lang="en-IN" sz="3200" dirty="0">
              <a:solidFill>
                <a:srgbClr val="0070C0"/>
              </a:solidFill>
              <a:effectLst/>
            </a:endParaRPr>
          </a:p>
          <a:p>
            <a:pPr marL="457200" indent="-457200">
              <a:lnSpc>
                <a:spcPct val="150000"/>
              </a:lnSpc>
              <a:buFont typeface="Arial" panose="020B0604020202020204" pitchFamily="34" charset="0"/>
              <a:buChar char="•"/>
            </a:pPr>
            <a:r>
              <a:rPr lang="en-IN" sz="3200" dirty="0">
                <a:solidFill>
                  <a:srgbClr val="0070C0"/>
                </a:solidFill>
                <a:effectLst/>
                <a:hlinkClick r:id="rId6">
                  <a:extLst>
                    <a:ext uri="{A12FA001-AC4F-418D-AE19-62706E023703}">
                      <ahyp:hlinkClr xmlns:ahyp="http://schemas.microsoft.com/office/drawing/2018/hyperlinkcolor" val="tx"/>
                    </a:ext>
                  </a:extLst>
                </a:hlinkClick>
              </a:rPr>
              <a:t>https://www.linkedin.com/</a:t>
            </a:r>
            <a:endParaRPr lang="en-IN" sz="3200" dirty="0">
              <a:solidFill>
                <a:srgbClr val="0070C0"/>
              </a:solidFill>
              <a:effectLst/>
            </a:endParaRPr>
          </a:p>
          <a:p>
            <a:pPr marL="457200" indent="-457200">
              <a:buFont typeface="Arial" panose="020B0604020202020204" pitchFamily="34" charset="0"/>
              <a:buChar char="•"/>
            </a:pPr>
            <a:endParaRPr lang="en-IN" sz="3200" dirty="0">
              <a:solidFill>
                <a:srgbClr val="0070C0"/>
              </a:solidFill>
              <a:effectLst/>
            </a:endParaRPr>
          </a:p>
          <a:p>
            <a:br>
              <a:rPr lang="en-IN" sz="3200" dirty="0">
                <a:solidFill>
                  <a:srgbClr val="0070C0"/>
                </a:solidFill>
                <a:effectLst/>
              </a:rPr>
            </a:br>
            <a:endParaRPr lang="en-IN" sz="3200" dirty="0">
              <a:solidFill>
                <a:srgbClr val="0070C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659191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63F64A-C874-2B6D-3854-79707D820652}"/>
              </a:ext>
            </a:extLst>
          </p:cNvPr>
          <p:cNvSpPr/>
          <p:nvPr/>
        </p:nvSpPr>
        <p:spPr>
          <a:xfrm>
            <a:off x="-209550" y="301406"/>
            <a:ext cx="10210800" cy="6217087"/>
          </a:xfrm>
          <a:prstGeom prst="rect">
            <a:avLst/>
          </a:prstGeom>
          <a:noFill/>
        </p:spPr>
        <p:txBody>
          <a:bodyPr wrap="square" lIns="91440" tIns="45720" rIns="91440" bIns="45720">
            <a:spAutoFit/>
          </a:bodyPr>
          <a:lstStyle/>
          <a:p>
            <a:pPr algn="ctr"/>
            <a:r>
              <a:rPr lang="en-US" sz="199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End</a:t>
            </a:r>
          </a:p>
          <a:p>
            <a:pPr algn="ctr"/>
            <a:r>
              <a:rPr lang="en-US" sz="199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Tha</a:t>
            </a:r>
            <a:r>
              <a:rPr lang="en-US" sz="199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nks</a:t>
            </a:r>
            <a:endParaRPr lang="en-US" sz="19900" b="1" u="sng"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6373163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B3723-84A6-8D94-A62E-C693D7605CC3}"/>
              </a:ext>
            </a:extLst>
          </p:cNvPr>
          <p:cNvSpPr txBox="1">
            <a:spLocks/>
          </p:cNvSpPr>
          <p:nvPr/>
        </p:nvSpPr>
        <p:spPr>
          <a:xfrm>
            <a:off x="0" y="33250"/>
            <a:ext cx="12192000" cy="1363288"/>
          </a:xfrm>
          <a:prstGeom prst="rect">
            <a:avLst/>
          </a:prstGeom>
        </p:spPr>
        <p:txBody>
          <a:bodyPr>
            <a:normAutofit fontScale="7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6600" b="1" dirty="0">
                <a:solidFill>
                  <a:schemeClr val="tx1"/>
                </a:solidFill>
                <a:latin typeface="Arial Black" panose="020B0A04020102020204" pitchFamily="34" charset="0"/>
              </a:rPr>
              <a:t>Country of Origin &amp; Countries for Business.</a:t>
            </a:r>
          </a:p>
        </p:txBody>
      </p:sp>
      <p:sp>
        <p:nvSpPr>
          <p:cNvPr id="3" name="TextBox 2">
            <a:extLst>
              <a:ext uri="{FF2B5EF4-FFF2-40B4-BE49-F238E27FC236}">
                <a16:creationId xmlns:a16="http://schemas.microsoft.com/office/drawing/2014/main" id="{C4B71EDB-1C0A-29C6-00F2-7AE706E15B0A}"/>
              </a:ext>
            </a:extLst>
          </p:cNvPr>
          <p:cNvSpPr txBox="1"/>
          <p:nvPr/>
        </p:nvSpPr>
        <p:spPr>
          <a:xfrm>
            <a:off x="466927" y="1314827"/>
            <a:ext cx="8871626" cy="4893647"/>
          </a:xfrm>
          <a:prstGeom prst="rect">
            <a:avLst/>
          </a:prstGeom>
          <a:noFill/>
        </p:spPr>
        <p:txBody>
          <a:bodyPr wrap="square" rtlCol="0">
            <a:spAutoFit/>
          </a:bodyPr>
          <a:lstStyle/>
          <a:p>
            <a:r>
              <a:rPr lang="en-IN" sz="2400" b="1" dirty="0">
                <a:latin typeface="Cambria" panose="02040503050406030204" pitchFamily="18" charset="0"/>
                <a:ea typeface="Cambria" panose="02040503050406030204" pitchFamily="18" charset="0"/>
              </a:rPr>
              <a:t>Amazon is an USA(United State of America) company. As we know that it was started in Washington (America). So its origin is America.</a:t>
            </a:r>
          </a:p>
          <a:p>
            <a:r>
              <a:rPr lang="en-IN" sz="2400" b="1" dirty="0">
                <a:latin typeface="Cambria" panose="02040503050406030204" pitchFamily="18" charset="0"/>
                <a:ea typeface="Cambria" panose="02040503050406030204" pitchFamily="18" charset="0"/>
              </a:rPr>
              <a:t>	Amazon currently has international marketplace centres in 15 countries. </a:t>
            </a:r>
          </a:p>
          <a:p>
            <a:r>
              <a:rPr lang="en-IN" sz="2400" b="1" dirty="0">
                <a:latin typeface="Cambria" panose="02040503050406030204" pitchFamily="18" charset="0"/>
                <a:ea typeface="Cambria" panose="02040503050406030204" pitchFamily="18" charset="0"/>
              </a:rPr>
              <a:t>There are some company country-</a:t>
            </a:r>
          </a:p>
          <a:p>
            <a:pPr marL="285750" indent="-285750">
              <a:buFont typeface="Arial" panose="020B0604020202020204" pitchFamily="34" charset="0"/>
              <a:buChar char="•"/>
            </a:pPr>
            <a:r>
              <a:rPr lang="en-IN" sz="2400" b="1" dirty="0">
                <a:latin typeface="Cambria" panose="02040503050406030204" pitchFamily="18" charset="0"/>
                <a:ea typeface="Cambria" panose="02040503050406030204" pitchFamily="18" charset="0"/>
              </a:rPr>
              <a:t>U.S</a:t>
            </a:r>
          </a:p>
          <a:p>
            <a:pPr marL="285750" indent="-285750">
              <a:buFont typeface="Arial" panose="020B0604020202020204" pitchFamily="34" charset="0"/>
              <a:buChar char="•"/>
            </a:pPr>
            <a:r>
              <a:rPr lang="en-IN" sz="2400" b="1" dirty="0">
                <a:latin typeface="Cambria" panose="02040503050406030204" pitchFamily="18" charset="0"/>
                <a:ea typeface="Cambria" panose="02040503050406030204" pitchFamily="18" charset="0"/>
              </a:rPr>
              <a:t>Canada.</a:t>
            </a:r>
          </a:p>
          <a:p>
            <a:pPr marL="285750" indent="-285750">
              <a:buFont typeface="Arial" panose="020B0604020202020204" pitchFamily="34" charset="0"/>
              <a:buChar char="•"/>
            </a:pPr>
            <a:r>
              <a:rPr lang="en-IN" sz="2400" b="1" dirty="0">
                <a:latin typeface="Cambria" panose="02040503050406030204" pitchFamily="18" charset="0"/>
                <a:ea typeface="Cambria" panose="02040503050406030204" pitchFamily="18" charset="0"/>
              </a:rPr>
              <a:t>U.K.</a:t>
            </a:r>
          </a:p>
          <a:p>
            <a:pPr marL="285750" indent="-285750">
              <a:buFont typeface="Arial" panose="020B0604020202020204" pitchFamily="34" charset="0"/>
              <a:buChar char="•"/>
            </a:pPr>
            <a:r>
              <a:rPr lang="en-IN" sz="2400" b="1" dirty="0">
                <a:latin typeface="Cambria" panose="02040503050406030204" pitchFamily="18" charset="0"/>
                <a:ea typeface="Cambria" panose="02040503050406030204" pitchFamily="18" charset="0"/>
              </a:rPr>
              <a:t>Germany.</a:t>
            </a:r>
          </a:p>
          <a:p>
            <a:pPr marL="285750" indent="-285750">
              <a:buFont typeface="Arial" panose="020B0604020202020204" pitchFamily="34" charset="0"/>
              <a:buChar char="•"/>
            </a:pPr>
            <a:r>
              <a:rPr lang="en-IN" sz="2400" b="1" dirty="0">
                <a:latin typeface="Cambria" panose="02040503050406030204" pitchFamily="18" charset="0"/>
                <a:ea typeface="Cambria" panose="02040503050406030204" pitchFamily="18" charset="0"/>
              </a:rPr>
              <a:t>France.</a:t>
            </a:r>
          </a:p>
          <a:p>
            <a:pPr marL="285750" indent="-285750">
              <a:buFont typeface="Arial" panose="020B0604020202020204" pitchFamily="34" charset="0"/>
              <a:buChar char="•"/>
            </a:pPr>
            <a:r>
              <a:rPr lang="en-IN" sz="2400" b="1" dirty="0">
                <a:latin typeface="Cambria" panose="02040503050406030204" pitchFamily="18" charset="0"/>
                <a:ea typeface="Cambria" panose="02040503050406030204" pitchFamily="18" charset="0"/>
              </a:rPr>
              <a:t>India. Etc.</a:t>
            </a:r>
          </a:p>
          <a:p>
            <a:pPr marL="285750" indent="-285750">
              <a:buFont typeface="Arial" panose="020B0604020202020204" pitchFamily="34" charset="0"/>
              <a:buChar char="•"/>
            </a:pPr>
            <a:r>
              <a:rPr lang="en-IN" sz="2400" b="1" dirty="0">
                <a:latin typeface="Cambria" panose="02040503050406030204" pitchFamily="18" charset="0"/>
                <a:ea typeface="Cambria" panose="02040503050406030204" pitchFamily="18" charset="0"/>
              </a:rPr>
              <a:t>But they shipped to over 200+ countries.</a:t>
            </a:r>
          </a:p>
        </p:txBody>
      </p:sp>
      <p:pic>
        <p:nvPicPr>
          <p:cNvPr id="5" name="Picture 4">
            <a:extLst>
              <a:ext uri="{FF2B5EF4-FFF2-40B4-BE49-F238E27FC236}">
                <a16:creationId xmlns:a16="http://schemas.microsoft.com/office/drawing/2014/main" id="{512FFB28-3F4F-C8F9-92DB-332D868EF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260" y="3175284"/>
            <a:ext cx="5664740" cy="3682716"/>
          </a:xfrm>
          <a:prstGeom prst="rect">
            <a:avLst/>
          </a:prstGeom>
        </p:spPr>
      </p:pic>
    </p:spTree>
    <p:extLst>
      <p:ext uri="{BB962C8B-B14F-4D97-AF65-F5344CB8AC3E}">
        <p14:creationId xmlns:p14="http://schemas.microsoft.com/office/powerpoint/2010/main" val="17487093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CDB6-39F5-A59A-A9F6-3FD4FBF25C99}"/>
              </a:ext>
            </a:extLst>
          </p:cNvPr>
          <p:cNvSpPr txBox="1">
            <a:spLocks/>
          </p:cNvSpPr>
          <p:nvPr/>
        </p:nvSpPr>
        <p:spPr>
          <a:xfrm>
            <a:off x="0" y="232755"/>
            <a:ext cx="12192000" cy="914401"/>
          </a:xfrm>
          <a:prstGeom prst="rect">
            <a:avLst/>
          </a:prstGeom>
        </p:spPr>
        <p:txBody>
          <a:bodyPr>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dirty="0">
                <a:solidFill>
                  <a:schemeClr val="tx1"/>
                </a:solidFill>
                <a:latin typeface="Arial Black" panose="020B0A04020102020204" pitchFamily="34" charset="0"/>
              </a:rPr>
              <a:t>Revenue as per the NSE/NYSE(Last 5 Years).</a:t>
            </a:r>
          </a:p>
        </p:txBody>
      </p:sp>
      <p:graphicFrame>
        <p:nvGraphicFramePr>
          <p:cNvPr id="4" name="Table 4">
            <a:extLst>
              <a:ext uri="{FF2B5EF4-FFF2-40B4-BE49-F238E27FC236}">
                <a16:creationId xmlns:a16="http://schemas.microsoft.com/office/drawing/2014/main" id="{C7A51232-35AC-A903-95EE-93844BFA929B}"/>
              </a:ext>
            </a:extLst>
          </p:cNvPr>
          <p:cNvGraphicFramePr>
            <a:graphicFrameLocks noGrp="1"/>
          </p:cNvGraphicFramePr>
          <p:nvPr>
            <p:extLst>
              <p:ext uri="{D42A27DB-BD31-4B8C-83A1-F6EECF244321}">
                <p14:modId xmlns:p14="http://schemas.microsoft.com/office/powerpoint/2010/main" val="4041203130"/>
              </p:ext>
            </p:extLst>
          </p:nvPr>
        </p:nvGraphicFramePr>
        <p:xfrm>
          <a:off x="967970" y="1147156"/>
          <a:ext cx="8127999" cy="5085773"/>
        </p:xfrm>
        <a:graphic>
          <a:graphicData uri="http://schemas.openxmlformats.org/drawingml/2006/table">
            <a:tbl>
              <a:tblPr firstRow="1" bandRow="1">
                <a:tableStyleId>{ED083AE6-46FA-4A59-8FB0-9F97EB10719F}</a:tableStyleId>
              </a:tblPr>
              <a:tblGrid>
                <a:gridCol w="2709333">
                  <a:extLst>
                    <a:ext uri="{9D8B030D-6E8A-4147-A177-3AD203B41FA5}">
                      <a16:colId xmlns:a16="http://schemas.microsoft.com/office/drawing/2014/main" val="4078945312"/>
                    </a:ext>
                  </a:extLst>
                </a:gridCol>
                <a:gridCol w="2709333">
                  <a:extLst>
                    <a:ext uri="{9D8B030D-6E8A-4147-A177-3AD203B41FA5}">
                      <a16:colId xmlns:a16="http://schemas.microsoft.com/office/drawing/2014/main" val="3151552132"/>
                    </a:ext>
                  </a:extLst>
                </a:gridCol>
                <a:gridCol w="2709333">
                  <a:extLst>
                    <a:ext uri="{9D8B030D-6E8A-4147-A177-3AD203B41FA5}">
                      <a16:colId xmlns:a16="http://schemas.microsoft.com/office/drawing/2014/main" val="1948059470"/>
                    </a:ext>
                  </a:extLst>
                </a:gridCol>
              </a:tblGrid>
              <a:tr h="980902">
                <a:tc>
                  <a:txBody>
                    <a:bodyPr/>
                    <a:lstStyle/>
                    <a:p>
                      <a:pPr algn="ctr"/>
                      <a:r>
                        <a:rPr lang="en-IN" sz="4000" b="1" dirty="0"/>
                        <a:t>Year</a:t>
                      </a:r>
                    </a:p>
                  </a:txBody>
                  <a:tcPr>
                    <a:solidFill>
                      <a:srgbClr val="FFFF00"/>
                    </a:solidFill>
                  </a:tcPr>
                </a:tc>
                <a:tc>
                  <a:txBody>
                    <a:bodyPr/>
                    <a:lstStyle/>
                    <a:p>
                      <a:pPr algn="ctr"/>
                      <a:r>
                        <a:rPr lang="en-IN" sz="4000" b="1" dirty="0"/>
                        <a:t>Revenue</a:t>
                      </a:r>
                    </a:p>
                  </a:txBody>
                  <a:tcPr>
                    <a:solidFill>
                      <a:srgbClr val="FFFF00"/>
                    </a:solidFill>
                  </a:tcPr>
                </a:tc>
                <a:tc>
                  <a:txBody>
                    <a:bodyPr/>
                    <a:lstStyle/>
                    <a:p>
                      <a:pPr algn="ctr"/>
                      <a:r>
                        <a:rPr lang="en-IN" sz="4000" b="1" dirty="0"/>
                        <a:t>Change</a:t>
                      </a:r>
                    </a:p>
                  </a:txBody>
                  <a:tcPr>
                    <a:solidFill>
                      <a:srgbClr val="FFFF00"/>
                    </a:solidFill>
                  </a:tcPr>
                </a:tc>
                <a:extLst>
                  <a:ext uri="{0D108BD9-81ED-4DB2-BD59-A6C34878D82A}">
                    <a16:rowId xmlns:a16="http://schemas.microsoft.com/office/drawing/2014/main" val="4004504801"/>
                  </a:ext>
                </a:extLst>
              </a:tr>
              <a:tr h="847898">
                <a:tc>
                  <a:txBody>
                    <a:bodyPr/>
                    <a:lstStyle/>
                    <a:p>
                      <a:pPr algn="ctr"/>
                      <a:r>
                        <a:rPr lang="en-IN" sz="4000" b="0" dirty="0"/>
                        <a:t>2022</a:t>
                      </a:r>
                    </a:p>
                  </a:txBody>
                  <a:tcPr/>
                </a:tc>
                <a:tc>
                  <a:txBody>
                    <a:bodyPr/>
                    <a:lstStyle/>
                    <a:p>
                      <a:pPr algn="ctr"/>
                      <a:r>
                        <a:rPr lang="en-IN" sz="4000" b="0" dirty="0"/>
                        <a:t>$485.90 B</a:t>
                      </a:r>
                    </a:p>
                  </a:txBody>
                  <a:tcPr/>
                </a:tc>
                <a:tc>
                  <a:txBody>
                    <a:bodyPr/>
                    <a:lstStyle/>
                    <a:p>
                      <a:pPr algn="ctr"/>
                      <a:r>
                        <a:rPr lang="en-IN" sz="4000" b="0" dirty="0"/>
                        <a:t>3.42%</a:t>
                      </a:r>
                    </a:p>
                  </a:txBody>
                  <a:tcPr/>
                </a:tc>
                <a:extLst>
                  <a:ext uri="{0D108BD9-81ED-4DB2-BD59-A6C34878D82A}">
                    <a16:rowId xmlns:a16="http://schemas.microsoft.com/office/drawing/2014/main" val="3532415355"/>
                  </a:ext>
                </a:extLst>
              </a:tr>
              <a:tr h="964277">
                <a:tc>
                  <a:txBody>
                    <a:bodyPr/>
                    <a:lstStyle/>
                    <a:p>
                      <a:pPr algn="ctr"/>
                      <a:r>
                        <a:rPr lang="en-IN" sz="4000" b="0" dirty="0"/>
                        <a:t>2021</a:t>
                      </a:r>
                    </a:p>
                  </a:txBody>
                  <a:tcPr/>
                </a:tc>
                <a:tc>
                  <a:txBody>
                    <a:bodyPr/>
                    <a:lstStyle/>
                    <a:p>
                      <a:pPr algn="ctr"/>
                      <a:r>
                        <a:rPr lang="en-IN" sz="4000" b="0" dirty="0"/>
                        <a:t>$469.82 B</a:t>
                      </a:r>
                    </a:p>
                  </a:txBody>
                  <a:tcPr/>
                </a:tc>
                <a:tc>
                  <a:txBody>
                    <a:bodyPr/>
                    <a:lstStyle/>
                    <a:p>
                      <a:pPr algn="ctr"/>
                      <a:r>
                        <a:rPr lang="en-IN" sz="4000" b="0" dirty="0"/>
                        <a:t>21.7%</a:t>
                      </a:r>
                    </a:p>
                  </a:txBody>
                  <a:tcPr/>
                </a:tc>
                <a:extLst>
                  <a:ext uri="{0D108BD9-81ED-4DB2-BD59-A6C34878D82A}">
                    <a16:rowId xmlns:a16="http://schemas.microsoft.com/office/drawing/2014/main" val="1676068500"/>
                  </a:ext>
                </a:extLst>
              </a:tr>
              <a:tr h="798022">
                <a:tc>
                  <a:txBody>
                    <a:bodyPr/>
                    <a:lstStyle/>
                    <a:p>
                      <a:pPr algn="ctr"/>
                      <a:r>
                        <a:rPr lang="en-IN" sz="4000" b="0" dirty="0"/>
                        <a:t>2020</a:t>
                      </a:r>
                    </a:p>
                  </a:txBody>
                  <a:tcPr/>
                </a:tc>
                <a:tc>
                  <a:txBody>
                    <a:bodyPr/>
                    <a:lstStyle/>
                    <a:p>
                      <a:pPr algn="ctr"/>
                      <a:r>
                        <a:rPr lang="en-IN" sz="4000" b="0" dirty="0"/>
                        <a:t>$386.06 B</a:t>
                      </a:r>
                    </a:p>
                  </a:txBody>
                  <a:tcPr/>
                </a:tc>
                <a:tc>
                  <a:txBody>
                    <a:bodyPr/>
                    <a:lstStyle/>
                    <a:p>
                      <a:pPr algn="ctr"/>
                      <a:r>
                        <a:rPr lang="en-IN" sz="4000" b="0" dirty="0"/>
                        <a:t>37.62%</a:t>
                      </a:r>
                    </a:p>
                  </a:txBody>
                  <a:tcPr/>
                </a:tc>
                <a:extLst>
                  <a:ext uri="{0D108BD9-81ED-4DB2-BD59-A6C34878D82A}">
                    <a16:rowId xmlns:a16="http://schemas.microsoft.com/office/drawing/2014/main" val="4241416067"/>
                  </a:ext>
                </a:extLst>
              </a:tr>
              <a:tr h="764770">
                <a:tc>
                  <a:txBody>
                    <a:bodyPr/>
                    <a:lstStyle/>
                    <a:p>
                      <a:pPr algn="ctr"/>
                      <a:r>
                        <a:rPr lang="en-IN" sz="4000" b="0" dirty="0"/>
                        <a:t>2019</a:t>
                      </a:r>
                    </a:p>
                  </a:txBody>
                  <a:tcPr/>
                </a:tc>
                <a:tc>
                  <a:txBody>
                    <a:bodyPr/>
                    <a:lstStyle/>
                    <a:p>
                      <a:pPr algn="ctr"/>
                      <a:r>
                        <a:rPr lang="en-IN" sz="4000" b="0" dirty="0"/>
                        <a:t>$280.52 B</a:t>
                      </a:r>
                    </a:p>
                  </a:txBody>
                  <a:tcPr/>
                </a:tc>
                <a:tc>
                  <a:txBody>
                    <a:bodyPr/>
                    <a:lstStyle/>
                    <a:p>
                      <a:pPr algn="ctr"/>
                      <a:r>
                        <a:rPr lang="en-IN" sz="4000" b="0" dirty="0"/>
                        <a:t>20.45%</a:t>
                      </a:r>
                    </a:p>
                  </a:txBody>
                  <a:tcPr/>
                </a:tc>
                <a:extLst>
                  <a:ext uri="{0D108BD9-81ED-4DB2-BD59-A6C34878D82A}">
                    <a16:rowId xmlns:a16="http://schemas.microsoft.com/office/drawing/2014/main" val="1142188383"/>
                  </a:ext>
                </a:extLst>
              </a:tr>
              <a:tr h="729904">
                <a:tc>
                  <a:txBody>
                    <a:bodyPr/>
                    <a:lstStyle/>
                    <a:p>
                      <a:pPr algn="ctr"/>
                      <a:r>
                        <a:rPr lang="en-IN" sz="4000" b="0" dirty="0"/>
                        <a:t>2018</a:t>
                      </a:r>
                    </a:p>
                  </a:txBody>
                  <a:tcPr/>
                </a:tc>
                <a:tc>
                  <a:txBody>
                    <a:bodyPr/>
                    <a:lstStyle/>
                    <a:p>
                      <a:pPr algn="ctr"/>
                      <a:r>
                        <a:rPr lang="en-IN" sz="4000" b="0" dirty="0"/>
                        <a:t>$232.88 B</a:t>
                      </a:r>
                    </a:p>
                  </a:txBody>
                  <a:tcPr/>
                </a:tc>
                <a:tc>
                  <a:txBody>
                    <a:bodyPr/>
                    <a:lstStyle/>
                    <a:p>
                      <a:pPr algn="ctr"/>
                      <a:r>
                        <a:rPr lang="en-IN" sz="4000" b="0" dirty="0"/>
                        <a:t>30.93%</a:t>
                      </a:r>
                    </a:p>
                  </a:txBody>
                  <a:tcPr/>
                </a:tc>
                <a:extLst>
                  <a:ext uri="{0D108BD9-81ED-4DB2-BD59-A6C34878D82A}">
                    <a16:rowId xmlns:a16="http://schemas.microsoft.com/office/drawing/2014/main" val="44319960"/>
                  </a:ext>
                </a:extLst>
              </a:tr>
            </a:tbl>
          </a:graphicData>
        </a:graphic>
      </p:graphicFrame>
    </p:spTree>
    <p:extLst>
      <p:ext uri="{BB962C8B-B14F-4D97-AF65-F5344CB8AC3E}">
        <p14:creationId xmlns:p14="http://schemas.microsoft.com/office/powerpoint/2010/main" val="8392672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D8DD-EFEC-AE9A-ADFF-1C7D1B7D5C79}"/>
              </a:ext>
            </a:extLst>
          </p:cNvPr>
          <p:cNvSpPr txBox="1">
            <a:spLocks/>
          </p:cNvSpPr>
          <p:nvPr/>
        </p:nvSpPr>
        <p:spPr>
          <a:xfrm>
            <a:off x="0" y="232755"/>
            <a:ext cx="12192000" cy="914401"/>
          </a:xfrm>
          <a:prstGeom prst="rect">
            <a:avLst/>
          </a:prstGeom>
        </p:spPr>
        <p:txBody>
          <a:bodyPr>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400" b="1" dirty="0">
                <a:solidFill>
                  <a:schemeClr val="tx1"/>
                </a:solidFill>
                <a:latin typeface="Arial Black" panose="020B0A04020102020204" pitchFamily="34" charset="0"/>
              </a:rPr>
              <a:t>Leadership Hierarchy of the company</a:t>
            </a:r>
          </a:p>
        </p:txBody>
      </p:sp>
      <p:pic>
        <p:nvPicPr>
          <p:cNvPr id="4" name="Picture 3">
            <a:extLst>
              <a:ext uri="{FF2B5EF4-FFF2-40B4-BE49-F238E27FC236}">
                <a16:creationId xmlns:a16="http://schemas.microsoft.com/office/drawing/2014/main" id="{E0522994-B543-B9E9-32A4-EAB9378B2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88" y="982980"/>
            <a:ext cx="8812530" cy="5875020"/>
          </a:xfrm>
          <a:prstGeom prst="rect">
            <a:avLst/>
          </a:prstGeom>
        </p:spPr>
      </p:pic>
    </p:spTree>
    <p:extLst>
      <p:ext uri="{BB962C8B-B14F-4D97-AF65-F5344CB8AC3E}">
        <p14:creationId xmlns:p14="http://schemas.microsoft.com/office/powerpoint/2010/main" val="3558451412"/>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5D824A-D983-4E3F-31CA-A2663D226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 y="319908"/>
            <a:ext cx="4800481" cy="3308465"/>
          </a:xfrm>
          <a:prstGeom prst="rect">
            <a:avLst/>
          </a:prstGeom>
        </p:spPr>
      </p:pic>
      <p:sp>
        <p:nvSpPr>
          <p:cNvPr id="6" name="TextBox 5">
            <a:extLst>
              <a:ext uri="{FF2B5EF4-FFF2-40B4-BE49-F238E27FC236}">
                <a16:creationId xmlns:a16="http://schemas.microsoft.com/office/drawing/2014/main" id="{A4D897CB-80E7-5001-B540-D497874A1FB0}"/>
              </a:ext>
            </a:extLst>
          </p:cNvPr>
          <p:cNvSpPr txBox="1"/>
          <p:nvPr/>
        </p:nvSpPr>
        <p:spPr>
          <a:xfrm>
            <a:off x="5016611" y="133004"/>
            <a:ext cx="7020217" cy="4220001"/>
          </a:xfrm>
          <a:prstGeom prst="rect">
            <a:avLst/>
          </a:prstGeom>
          <a:noFill/>
        </p:spPr>
        <p:txBody>
          <a:bodyPr wrap="square" rtlCol="0">
            <a:spAutoFit/>
          </a:bodyPr>
          <a:lstStyle/>
          <a:p>
            <a:pPr>
              <a:lnSpc>
                <a:spcPct val="150000"/>
              </a:lnSpc>
            </a:pPr>
            <a:r>
              <a:rPr lang="en-IN" sz="2600" dirty="0"/>
              <a:t>Jeff Bezos founded Amazon.com in 1994. Amazon’s mission is to be Earth’s most customer centric company. Amazon offers low prices and fast delivery on millions of items, provides thousands or movies and TV shows through Prime Video, designs and builds the bestselling kindle, fire and echo devices.</a:t>
            </a:r>
          </a:p>
        </p:txBody>
      </p:sp>
      <p:sp>
        <p:nvSpPr>
          <p:cNvPr id="7" name="TextBox 6">
            <a:extLst>
              <a:ext uri="{FF2B5EF4-FFF2-40B4-BE49-F238E27FC236}">
                <a16:creationId xmlns:a16="http://schemas.microsoft.com/office/drawing/2014/main" id="{53A7A9BF-3F61-E533-8E62-2A0F76800814}"/>
              </a:ext>
            </a:extLst>
          </p:cNvPr>
          <p:cNvSpPr txBox="1"/>
          <p:nvPr/>
        </p:nvSpPr>
        <p:spPr>
          <a:xfrm>
            <a:off x="155172" y="3522008"/>
            <a:ext cx="4800481" cy="830997"/>
          </a:xfrm>
          <a:prstGeom prst="rect">
            <a:avLst/>
          </a:prstGeom>
          <a:noFill/>
        </p:spPr>
        <p:txBody>
          <a:bodyPr wrap="square" rtlCol="0">
            <a:spAutoFit/>
          </a:bodyPr>
          <a:lstStyle/>
          <a:p>
            <a:r>
              <a:rPr lang="en-IN" sz="4800" b="1" dirty="0"/>
              <a:t>Jeffrey P. Bezos</a:t>
            </a:r>
          </a:p>
        </p:txBody>
      </p:sp>
    </p:spTree>
    <p:extLst>
      <p:ext uri="{BB962C8B-B14F-4D97-AF65-F5344CB8AC3E}">
        <p14:creationId xmlns:p14="http://schemas.microsoft.com/office/powerpoint/2010/main" val="55840807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342A-DD79-0299-9CDE-4C090C023FFE}"/>
              </a:ext>
            </a:extLst>
          </p:cNvPr>
          <p:cNvSpPr txBox="1">
            <a:spLocks/>
          </p:cNvSpPr>
          <p:nvPr/>
        </p:nvSpPr>
        <p:spPr>
          <a:xfrm>
            <a:off x="0" y="232755"/>
            <a:ext cx="12192000" cy="914401"/>
          </a:xfrm>
          <a:prstGeom prst="rect">
            <a:avLst/>
          </a:prstGeom>
        </p:spPr>
        <p:txBody>
          <a:bodyPr>
            <a:normAutofit fontScale="82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400" b="1" dirty="0">
                <a:solidFill>
                  <a:schemeClr val="tx1"/>
                </a:solidFill>
                <a:latin typeface="Arial Black" panose="020B0A04020102020204" pitchFamily="34" charset="0"/>
              </a:rPr>
              <a:t>References of LPU Alumni working Company</a:t>
            </a:r>
          </a:p>
        </p:txBody>
      </p:sp>
      <p:graphicFrame>
        <p:nvGraphicFramePr>
          <p:cNvPr id="4" name="Table 4">
            <a:extLst>
              <a:ext uri="{FF2B5EF4-FFF2-40B4-BE49-F238E27FC236}">
                <a16:creationId xmlns:a16="http://schemas.microsoft.com/office/drawing/2014/main" id="{42553E43-12FD-9402-84FB-2465D6D1A737}"/>
              </a:ext>
            </a:extLst>
          </p:cNvPr>
          <p:cNvGraphicFramePr>
            <a:graphicFrameLocks noGrp="1"/>
          </p:cNvGraphicFramePr>
          <p:nvPr>
            <p:extLst>
              <p:ext uri="{D42A27DB-BD31-4B8C-83A1-F6EECF244321}">
                <p14:modId xmlns:p14="http://schemas.microsoft.com/office/powerpoint/2010/main" val="3836143999"/>
              </p:ext>
            </p:extLst>
          </p:nvPr>
        </p:nvGraphicFramePr>
        <p:xfrm>
          <a:off x="413125" y="1517054"/>
          <a:ext cx="11365749" cy="4645622"/>
        </p:xfrm>
        <a:graphic>
          <a:graphicData uri="http://schemas.openxmlformats.org/drawingml/2006/table">
            <a:tbl>
              <a:tblPr firstRow="1" bandRow="1">
                <a:tableStyleId>{21E4AEA4-8DFA-4A89-87EB-49C32662AFE0}</a:tableStyleId>
              </a:tblPr>
              <a:tblGrid>
                <a:gridCol w="2533650">
                  <a:extLst>
                    <a:ext uri="{9D8B030D-6E8A-4147-A177-3AD203B41FA5}">
                      <a16:colId xmlns:a16="http://schemas.microsoft.com/office/drawing/2014/main" val="2031649955"/>
                    </a:ext>
                  </a:extLst>
                </a:gridCol>
                <a:gridCol w="3838575">
                  <a:extLst>
                    <a:ext uri="{9D8B030D-6E8A-4147-A177-3AD203B41FA5}">
                      <a16:colId xmlns:a16="http://schemas.microsoft.com/office/drawing/2014/main" val="995064222"/>
                    </a:ext>
                  </a:extLst>
                </a:gridCol>
                <a:gridCol w="4993524">
                  <a:extLst>
                    <a:ext uri="{9D8B030D-6E8A-4147-A177-3AD203B41FA5}">
                      <a16:colId xmlns:a16="http://schemas.microsoft.com/office/drawing/2014/main" val="1407565037"/>
                    </a:ext>
                  </a:extLst>
                </a:gridCol>
              </a:tblGrid>
              <a:tr h="775947">
                <a:tc>
                  <a:txBody>
                    <a:bodyPr/>
                    <a:lstStyle/>
                    <a:p>
                      <a:pPr algn="ctr"/>
                      <a:r>
                        <a:rPr lang="en-IN" sz="3600" dirty="0"/>
                        <a:t>Name</a:t>
                      </a:r>
                    </a:p>
                  </a:txBody>
                  <a:tcPr>
                    <a:solidFill>
                      <a:schemeClr val="tx1"/>
                    </a:solidFill>
                  </a:tcPr>
                </a:tc>
                <a:tc>
                  <a:txBody>
                    <a:bodyPr/>
                    <a:lstStyle/>
                    <a:p>
                      <a:pPr algn="ctr"/>
                      <a:r>
                        <a:rPr lang="en-IN" sz="3600" dirty="0"/>
                        <a:t>Company Name</a:t>
                      </a:r>
                    </a:p>
                  </a:txBody>
                  <a:tcPr>
                    <a:solidFill>
                      <a:schemeClr val="tx1"/>
                    </a:solidFill>
                  </a:tcPr>
                </a:tc>
                <a:tc>
                  <a:txBody>
                    <a:bodyPr/>
                    <a:lstStyle/>
                    <a:p>
                      <a:pPr algn="ctr"/>
                      <a:r>
                        <a:rPr lang="en-IN" sz="3600" dirty="0" err="1"/>
                        <a:t>Linkedin</a:t>
                      </a:r>
                      <a:r>
                        <a:rPr lang="en-IN" sz="3600" dirty="0"/>
                        <a:t> ID, E-mail ID</a:t>
                      </a:r>
                    </a:p>
                  </a:txBody>
                  <a:tcPr>
                    <a:solidFill>
                      <a:schemeClr val="tx1"/>
                    </a:solidFill>
                  </a:tcPr>
                </a:tc>
                <a:extLst>
                  <a:ext uri="{0D108BD9-81ED-4DB2-BD59-A6C34878D82A}">
                    <a16:rowId xmlns:a16="http://schemas.microsoft.com/office/drawing/2014/main" val="1215139726"/>
                  </a:ext>
                </a:extLst>
              </a:tr>
              <a:tr h="775947">
                <a:tc>
                  <a:txBody>
                    <a:bodyPr/>
                    <a:lstStyle/>
                    <a:p>
                      <a:pPr algn="ctr"/>
                      <a:r>
                        <a:rPr lang="en-IN" sz="2000" b="1" dirty="0"/>
                        <a:t>Sravan Kumar</a:t>
                      </a:r>
                    </a:p>
                  </a:txBody>
                  <a:tcPr/>
                </a:tc>
                <a:tc>
                  <a:txBody>
                    <a:bodyPr/>
                    <a:lstStyle/>
                    <a:p>
                      <a:pPr algn="ctr"/>
                      <a:r>
                        <a:rPr lang="en-IN" sz="2000" b="1" dirty="0" err="1"/>
                        <a:t>Cabgemini</a:t>
                      </a:r>
                      <a:endParaRPr lang="en-IN" sz="2000" b="1" dirty="0"/>
                    </a:p>
                  </a:txBody>
                  <a:tcPr/>
                </a:tc>
                <a:tc>
                  <a:txBody>
                    <a:bodyPr/>
                    <a:lstStyle/>
                    <a:p>
                      <a:pPr algn="ctr"/>
                      <a:r>
                        <a:rPr lang="en-IN" sz="2000" i="0" kern="1200" dirty="0">
                          <a:solidFill>
                            <a:srgbClr val="0070C0"/>
                          </a:solidFill>
                          <a:effectLst/>
                          <a:latin typeface="+mn-lt"/>
                          <a:ea typeface="+mn-ea"/>
                          <a:cs typeface="+mn-cs"/>
                          <a:hlinkClick r:id="rId2">
                            <a:extLst>
                              <a:ext uri="{A12FA001-AC4F-418D-AE19-62706E023703}">
                                <ahyp:hlinkClr xmlns:ahyp="http://schemas.microsoft.com/office/drawing/2018/hyperlinkcolor" val="tx"/>
                              </a:ext>
                            </a:extLst>
                          </a:hlinkClick>
                        </a:rPr>
                        <a:t>linkedin.com/in/sravan-kumar-204474149</a:t>
                      </a:r>
                      <a:endParaRPr lang="en-IN" sz="2000" dirty="0">
                        <a:solidFill>
                          <a:srgbClr val="0070C0"/>
                        </a:solidFill>
                      </a:endParaRPr>
                    </a:p>
                  </a:txBody>
                  <a:tcPr/>
                </a:tc>
                <a:extLst>
                  <a:ext uri="{0D108BD9-81ED-4DB2-BD59-A6C34878D82A}">
                    <a16:rowId xmlns:a16="http://schemas.microsoft.com/office/drawing/2014/main" val="2098965825"/>
                  </a:ext>
                </a:extLst>
              </a:tr>
              <a:tr h="765887">
                <a:tc>
                  <a:txBody>
                    <a:bodyPr/>
                    <a:lstStyle/>
                    <a:p>
                      <a:pPr algn="ctr"/>
                      <a:endParaRPr lang="en-IN" dirty="0"/>
                    </a:p>
                  </a:txBody>
                  <a:tcPr/>
                </a:tc>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1888222987"/>
                  </a:ext>
                </a:extLst>
              </a:tr>
              <a:tr h="775947">
                <a:tc>
                  <a:txBody>
                    <a:bodyPr/>
                    <a:lstStyle/>
                    <a:p>
                      <a:pPr algn="ctr"/>
                      <a:endParaRPr lang="en-IN" dirty="0"/>
                    </a:p>
                  </a:txBody>
                  <a:tcPr/>
                </a:tc>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112522147"/>
                  </a:ext>
                </a:extLst>
              </a:tr>
              <a:tr h="775947">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4276716982"/>
                  </a:ext>
                </a:extLst>
              </a:tr>
              <a:tr h="775947">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1408460784"/>
                  </a:ext>
                </a:extLst>
              </a:tr>
            </a:tbl>
          </a:graphicData>
        </a:graphic>
      </p:graphicFrame>
    </p:spTree>
    <p:extLst>
      <p:ext uri="{BB962C8B-B14F-4D97-AF65-F5344CB8AC3E}">
        <p14:creationId xmlns:p14="http://schemas.microsoft.com/office/powerpoint/2010/main" val="373041728"/>
      </p:ext>
    </p:extLst>
  </p:cSld>
  <p:clrMapOvr>
    <a:masterClrMapping/>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937</TotalTime>
  <Words>1535</Words>
  <Application>Microsoft Office PowerPoint</Application>
  <PresentationFormat>Widescreen</PresentationFormat>
  <Paragraphs>203</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Arial Black</vt:lpstr>
      <vt:lpstr>Arial Rounded MT Bold</vt:lpstr>
      <vt:lpstr>Cambria</vt:lpstr>
      <vt:lpstr>Courier New</vt:lpstr>
      <vt:lpstr>Trebuchet MS</vt:lpstr>
      <vt:lpstr>Wingdings</vt:lpstr>
      <vt:lpstr>Wingdings 3</vt:lpstr>
      <vt:lpstr>Facet</vt:lpstr>
      <vt:lpstr>PowerPoint Presentation</vt:lpstr>
      <vt:lpstr>Brief About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Brief About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Ekhlakh Ahmad</dc:creator>
  <cp:lastModifiedBy>Ekhlakh Ahmad</cp:lastModifiedBy>
  <cp:revision>17</cp:revision>
  <dcterms:created xsi:type="dcterms:W3CDTF">2022-10-24T07:20:06Z</dcterms:created>
  <dcterms:modified xsi:type="dcterms:W3CDTF">2022-10-29T17:03:32Z</dcterms:modified>
</cp:coreProperties>
</file>